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entation.xml" ContentType="application/vnd.openxmlformats-officedocument.presentationml.presentation.main+xml"/>
  <Override PartName="/ppt/notesSlides/notesSlide6.xml" ContentType="application/vnd.openxmlformats-officedocument.presentationml.notesSl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7.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3" r:id="rId3"/>
  </p:sldMasterIdLst>
  <p:notesMasterIdLst>
    <p:notesMasterId r:id="rId37"/>
  </p:notesMasterIdLst>
  <p:sldIdLst>
    <p:sldId id="256" r:id="rId4"/>
    <p:sldId id="315" r:id="rId5"/>
    <p:sldId id="559" r:id="rId6"/>
    <p:sldId id="543" r:id="rId7"/>
    <p:sldId id="544" r:id="rId8"/>
    <p:sldId id="319" r:id="rId9"/>
    <p:sldId id="545" r:id="rId10"/>
    <p:sldId id="546" r:id="rId11"/>
    <p:sldId id="547" r:id="rId12"/>
    <p:sldId id="548" r:id="rId13"/>
    <p:sldId id="549" r:id="rId14"/>
    <p:sldId id="550" r:id="rId15"/>
    <p:sldId id="552" r:id="rId16"/>
    <p:sldId id="551" r:id="rId17"/>
    <p:sldId id="553" r:id="rId18"/>
    <p:sldId id="554" r:id="rId19"/>
    <p:sldId id="555" r:id="rId20"/>
    <p:sldId id="556" r:id="rId21"/>
    <p:sldId id="557" r:id="rId22"/>
    <p:sldId id="558" r:id="rId23"/>
    <p:sldId id="474" r:id="rId24"/>
    <p:sldId id="266" r:id="rId25"/>
    <p:sldId id="475" r:id="rId26"/>
    <p:sldId id="476" r:id="rId27"/>
    <p:sldId id="402" r:id="rId28"/>
    <p:sldId id="477" r:id="rId29"/>
    <p:sldId id="403" r:id="rId30"/>
    <p:sldId id="478" r:id="rId31"/>
    <p:sldId id="404" r:id="rId32"/>
    <p:sldId id="479" r:id="rId33"/>
    <p:sldId id="480" r:id="rId34"/>
    <p:sldId id="534" r:id="rId35"/>
    <p:sldId id="314" r:id="rId36"/>
  </p:sldIdLst>
  <p:sldSz cx="12192000" cy="6858000"/>
  <p:notesSz cx="6858000" cy="9144000"/>
  <p:embeddedFontLst>
    <p:embeddedFont>
      <p:font typeface="Roboto" panose="02000000000000000000" pitchFamily="2" charset="0"/>
      <p:regular r:id="rId38"/>
      <p:bold r:id="rId39"/>
      <p:italic r:id="rId40"/>
      <p:boldItalic r:id="rId41"/>
    </p:embeddedFont>
    <p:embeddedFont>
      <p:font typeface="Roboto Thin"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iXi3Xnq+HVFNbuacJeBTjJcTRj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A2AC"/>
    <a:srgbClr val="E0375F"/>
    <a:srgbClr val="F2F3F3"/>
    <a:srgbClr val="FFFFFF"/>
    <a:srgbClr val="EEECE1"/>
    <a:srgbClr val="D3D9D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104" Type="http://schemas.openxmlformats.org/officeDocument/2006/relationships/customXml" Target="../customXml/item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102"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6"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0728A700-35D1-67B4-D3F1-66963EDCD61F}"/>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6CE73C47-2DD5-F862-2267-C31C80F30F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441AFE22-C044-B1F8-6B3E-20C93D47E07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4D95BAD5-4F20-A46A-14DB-70E6E73092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6337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359A49F2-CB65-1926-6CB3-CE33D94EB3E7}"/>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18594935-727D-F42E-1214-2401038A4A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C0B0C23A-9142-5395-EB6B-0E7F58187C0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A4CD8ED6-962B-A7C7-BC83-EC421E8B248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8667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22AD4A5C-12C7-927C-5453-349260962A2A}"/>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4971A23F-C81E-F9B0-09CC-1AD17F6311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FE53CF48-0FA2-5530-A6B0-5D0FC11A86C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AC7D98F4-A0A4-C2B5-22ED-97C353774E2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167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6070DA3D-7EB9-3FDC-CBCA-6FA68B61F48F}"/>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787A9FC9-C937-C258-C1F3-3027AEB5DB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E4B7FBBF-84A8-ED4C-2AFB-A51AC774422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066B3817-A08B-E542-F5D3-5164E17432D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6093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DA9CC11D-6344-19A1-B3D1-54C5F03FDD32}"/>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982A02FC-DFD9-7D4B-3198-C941D53A19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F191B92F-DFBA-FE3B-CBB6-EFCA1AC06D9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5A6C6D64-112C-8A39-822C-2DAA2948974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39231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6825E43C-AD25-54FC-7840-AB7D89A5027F}"/>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7D7EE0F4-9947-C54F-3FDB-F49069C85E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95EB27A3-2DC9-9AEE-390C-5CD7265A4CC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AA8FC92A-67BC-D6A2-C8D6-18640008253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44596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3570EB16-7156-9EBB-D523-790F59DE2732}"/>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C4B25139-0EEC-EA0E-5DF4-46DD58F217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E3735EF9-60F3-62B3-25D1-35E6992FCC9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7D4C3445-7269-7BF2-9525-DC376A932F7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719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582909B2-6708-2C97-DF4B-66EB0B76D7CB}"/>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E2A69377-7ADE-17A0-B077-D12299239A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80BFDC73-C688-1E13-E710-898C46A6DFA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FD392CD5-36E1-045A-4DDF-CFE3514B89E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9315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2B78D936-E76D-4CBB-B4F5-14C6E6893569}"/>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3A5029D0-8EA4-44E8-9B51-EF210C8868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FCA88743-7DB9-7F21-181E-3B1CD122E22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E3F567D4-C9D0-EF2E-4635-D95E3CFF0C5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0126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706EC538-9AB1-28A2-EAB3-9761FF1C81C2}"/>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DA84CF13-404D-C039-4DD0-C07E360EE1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41A23919-1492-1FC3-0F54-7865BA57E19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0474DD44-FAB3-BE6C-B72A-46F4C50A747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849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https://www.youtube.com/watch?v=fKXztwtXaGo</a:t>
            </a:r>
            <a:endParaRPr/>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1642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5041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7980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https://www.youtube.com/watch?v=fKXztwtXaGo</a:t>
            </a:r>
            <a:endParaRPr/>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41306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0236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58647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6692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4531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4B0C6682-DAED-615E-BF55-DAD725914CD6}"/>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B7387061-C9EB-7DC0-76C7-49FA08939B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D269B17F-EEEC-2F15-FBD4-5AA6D046A06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1A4C9898-EA77-2B58-550F-B9686A6ED54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1249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78237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6093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pt-BR"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0017680B-9051-F278-707E-F9FDF968B275}"/>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302DF1BB-E71F-FFA1-0ACE-7D4CD4EFD8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D93C1AEB-CC16-D11B-5CB2-6EE4E059FD4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https://www.youtube.com/watch?v=fKXztwtXaGo</a:t>
            </a:r>
            <a:endParaRPr/>
          </a:p>
        </p:txBody>
      </p:sp>
      <p:sp>
        <p:nvSpPr>
          <p:cNvPr id="240" name="Google Shape;240;p9:notes">
            <a:extLst>
              <a:ext uri="{FF2B5EF4-FFF2-40B4-BE49-F238E27FC236}">
                <a16:creationId xmlns:a16="http://schemas.microsoft.com/office/drawing/2014/main" id="{0B5B2168-3EB6-81A4-3475-16497114BF7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97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pt-BR"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95985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D4A2BD5D-820F-7159-BBAC-D4B854223ACE}"/>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2672BA11-2C92-2B7D-3490-C81F2E652E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29800840-15E9-629D-6033-2506D4FD492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217A8EA8-1E8B-1969-F51E-EF22DAF5D29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7625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EB4CB119-6CD9-AFF0-E72A-5EB44B773EE1}"/>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DD31C011-395B-3B28-F760-27FDF3771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F3869747-85C9-3E6B-AA1B-6B731F238DE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39793D3F-CB16-5287-94A7-8D62FA1DE18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93892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2378E015-3AFD-06CF-BEC1-B122E19291E4}"/>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E3766C1F-15EF-B329-4C95-4DAC032360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25E2B059-BAA9-473D-1043-398DF5D0C8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6F200769-856D-DED2-4F4E-B51E76EC86B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6972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49EFAAA2-768F-811B-A908-5151A4B780EF}"/>
            </a:ext>
          </a:extLst>
        </p:cNvPr>
        <p:cNvGrpSpPr/>
        <p:nvPr/>
      </p:nvGrpSpPr>
      <p:grpSpPr>
        <a:xfrm>
          <a:off x="0" y="0"/>
          <a:ext cx="0" cy="0"/>
          <a:chOff x="0" y="0"/>
          <a:chExt cx="0" cy="0"/>
        </a:xfrm>
      </p:grpSpPr>
      <p:sp>
        <p:nvSpPr>
          <p:cNvPr id="238" name="Google Shape;238;p9:notes">
            <a:extLst>
              <a:ext uri="{FF2B5EF4-FFF2-40B4-BE49-F238E27FC236}">
                <a16:creationId xmlns:a16="http://schemas.microsoft.com/office/drawing/2014/main" id="{3D9FCDB5-9264-1446-5415-66077F890C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a:extLst>
              <a:ext uri="{FF2B5EF4-FFF2-40B4-BE49-F238E27FC236}">
                <a16:creationId xmlns:a16="http://schemas.microsoft.com/office/drawing/2014/main" id="{636FEC89-5875-732C-ED7E-23CA278C36D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9:notes">
            <a:extLst>
              <a:ext uri="{FF2B5EF4-FFF2-40B4-BE49-F238E27FC236}">
                <a16:creationId xmlns:a16="http://schemas.microsoft.com/office/drawing/2014/main" id="{D3DAE858-840C-8413-B211-F93460C9AE4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pt-B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0844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853"/>
              </a:spcBef>
              <a:spcAft>
                <a:spcPts val="0"/>
              </a:spcAft>
              <a:buClr>
                <a:srgbClr val="888888"/>
              </a:buClr>
              <a:buSzPts val="4263"/>
              <a:buNone/>
              <a:defRPr>
                <a:solidFill>
                  <a:srgbClr val="888888"/>
                </a:solidFill>
              </a:defRPr>
            </a:lvl1pPr>
            <a:lvl2pPr lvl="1" algn="ctr">
              <a:spcBef>
                <a:spcPts val="746"/>
              </a:spcBef>
              <a:spcAft>
                <a:spcPts val="0"/>
              </a:spcAft>
              <a:buClr>
                <a:srgbClr val="888888"/>
              </a:buClr>
              <a:buSzPts val="3730"/>
              <a:buNone/>
              <a:defRPr>
                <a:solidFill>
                  <a:srgbClr val="888888"/>
                </a:solidFill>
              </a:defRPr>
            </a:lvl2pPr>
            <a:lvl3pPr lvl="2" algn="ctr">
              <a:spcBef>
                <a:spcPts val="639"/>
              </a:spcBef>
              <a:spcAft>
                <a:spcPts val="0"/>
              </a:spcAft>
              <a:buClr>
                <a:srgbClr val="888888"/>
              </a:buClr>
              <a:buSzPts val="3197"/>
              <a:buNone/>
              <a:defRPr>
                <a:solidFill>
                  <a:srgbClr val="888888"/>
                </a:solidFill>
              </a:defRPr>
            </a:lvl3pPr>
            <a:lvl4pPr lvl="3" algn="ctr">
              <a:spcBef>
                <a:spcPts val="533"/>
              </a:spcBef>
              <a:spcAft>
                <a:spcPts val="0"/>
              </a:spcAft>
              <a:buClr>
                <a:srgbClr val="888888"/>
              </a:buClr>
              <a:buSzPts val="2664"/>
              <a:buNone/>
              <a:defRPr>
                <a:solidFill>
                  <a:srgbClr val="888888"/>
                </a:solidFill>
              </a:defRPr>
            </a:lvl4pPr>
            <a:lvl5pPr lvl="4" algn="ctr">
              <a:spcBef>
                <a:spcPts val="533"/>
              </a:spcBef>
              <a:spcAft>
                <a:spcPts val="0"/>
              </a:spcAft>
              <a:buClr>
                <a:srgbClr val="888888"/>
              </a:buClr>
              <a:buSzPts val="2664"/>
              <a:buNone/>
              <a:defRPr>
                <a:solidFill>
                  <a:srgbClr val="888888"/>
                </a:solidFill>
              </a:defRPr>
            </a:lvl5pPr>
            <a:lvl6pPr lvl="5" algn="ctr">
              <a:spcBef>
                <a:spcPts val="533"/>
              </a:spcBef>
              <a:spcAft>
                <a:spcPts val="0"/>
              </a:spcAft>
              <a:buClr>
                <a:srgbClr val="888888"/>
              </a:buClr>
              <a:buSzPts val="2664"/>
              <a:buNone/>
              <a:defRPr>
                <a:solidFill>
                  <a:srgbClr val="888888"/>
                </a:solidFill>
              </a:defRPr>
            </a:lvl6pPr>
            <a:lvl7pPr lvl="6" algn="ctr">
              <a:spcBef>
                <a:spcPts val="533"/>
              </a:spcBef>
              <a:spcAft>
                <a:spcPts val="0"/>
              </a:spcAft>
              <a:buClr>
                <a:srgbClr val="888888"/>
              </a:buClr>
              <a:buSzPts val="2664"/>
              <a:buNone/>
              <a:defRPr>
                <a:solidFill>
                  <a:srgbClr val="888888"/>
                </a:solidFill>
              </a:defRPr>
            </a:lvl7pPr>
            <a:lvl8pPr lvl="7" algn="ctr">
              <a:spcBef>
                <a:spcPts val="533"/>
              </a:spcBef>
              <a:spcAft>
                <a:spcPts val="0"/>
              </a:spcAft>
              <a:buClr>
                <a:srgbClr val="888888"/>
              </a:buClr>
              <a:buSzPts val="2664"/>
              <a:buNone/>
              <a:defRPr>
                <a:solidFill>
                  <a:srgbClr val="888888"/>
                </a:solidFill>
              </a:defRPr>
            </a:lvl8pPr>
            <a:lvl9pPr lvl="8" algn="ctr">
              <a:spcBef>
                <a:spcPts val="533"/>
              </a:spcBef>
              <a:spcAft>
                <a:spcPts val="0"/>
              </a:spcAft>
              <a:buClr>
                <a:srgbClr val="888888"/>
              </a:buClr>
              <a:buSzPts val="2664"/>
              <a:buNone/>
              <a:defRPr>
                <a:solidFill>
                  <a:srgbClr val="888888"/>
                </a:solidFill>
              </a:defRPr>
            </a:lvl9pPr>
          </a:lstStyle>
          <a:p>
            <a:endParaRPr/>
          </a:p>
        </p:txBody>
      </p:sp>
      <p:sp>
        <p:nvSpPr>
          <p:cNvPr id="22" name="Google Shape;22;p6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8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2"/>
          <p:cNvSpPr>
            <a:spLocks noGrp="1"/>
          </p:cNvSpPr>
          <p:nvPr>
            <p:ph type="pic" idx="2"/>
          </p:nvPr>
        </p:nvSpPr>
        <p:spPr>
          <a:xfrm>
            <a:off x="2389717" y="612775"/>
            <a:ext cx="7315200" cy="4114800"/>
          </a:xfrm>
          <a:prstGeom prst="rect">
            <a:avLst/>
          </a:prstGeom>
          <a:noFill/>
          <a:ln>
            <a:noFill/>
          </a:ln>
        </p:spPr>
      </p:sp>
      <p:sp>
        <p:nvSpPr>
          <p:cNvPr id="73" name="Google Shape;73;p82"/>
          <p:cNvSpPr txBox="1">
            <a:spLocks noGrp="1"/>
          </p:cNvSpPr>
          <p:nvPr>
            <p:ph type="body" idx="1"/>
          </p:nvPr>
        </p:nvSpPr>
        <p:spPr>
          <a:xfrm>
            <a:off x="2389717" y="5367344"/>
            <a:ext cx="7315200" cy="804861"/>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74" name="Google Shape;74;p8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8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3"/>
          <p:cNvSpPr txBox="1">
            <a:spLocks noGrp="1"/>
          </p:cNvSpPr>
          <p:nvPr>
            <p:ph type="body" idx="1"/>
          </p:nvPr>
        </p:nvSpPr>
        <p:spPr>
          <a:xfrm rot="5400000">
            <a:off x="3833018" y="-1623217"/>
            <a:ext cx="4525964"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83"/>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3"/>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3"/>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84"/>
          <p:cNvSpPr txBox="1">
            <a:spLocks noGrp="1"/>
          </p:cNvSpPr>
          <p:nvPr>
            <p:ph type="title"/>
          </p:nvPr>
        </p:nvSpPr>
        <p:spPr>
          <a:xfrm rot="5400000">
            <a:off x="7285038" y="1828801"/>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4"/>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4"/>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4"/>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4"/>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8"/>
        <p:cNvGrpSpPr/>
        <p:nvPr/>
      </p:nvGrpSpPr>
      <p:grpSpPr>
        <a:xfrm>
          <a:off x="0" y="0"/>
          <a:ext cx="0" cy="0"/>
          <a:chOff x="0" y="0"/>
          <a:chExt cx="0" cy="0"/>
        </a:xfrm>
      </p:grpSpPr>
      <p:sp>
        <p:nvSpPr>
          <p:cNvPr id="99" name="Google Shape;9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03"/>
        <p:cNvGrpSpPr/>
        <p:nvPr/>
      </p:nvGrpSpPr>
      <p:grpSpPr>
        <a:xfrm>
          <a:off x="0" y="0"/>
          <a:ext cx="0" cy="0"/>
          <a:chOff x="0" y="0"/>
          <a:chExt cx="0" cy="0"/>
        </a:xfrm>
      </p:grpSpPr>
      <p:sp>
        <p:nvSpPr>
          <p:cNvPr id="104" name="Google Shape;104;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06" name="Google Shape;106;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09"/>
        <p:cNvGrpSpPr/>
        <p:nvPr/>
      </p:nvGrpSpPr>
      <p:grpSpPr>
        <a:xfrm>
          <a:off x="0" y="0"/>
          <a:ext cx="0" cy="0"/>
          <a:chOff x="0" y="0"/>
          <a:chExt cx="0" cy="0"/>
        </a:xfrm>
      </p:grpSpPr>
      <p:sp>
        <p:nvSpPr>
          <p:cNvPr id="110" name="Google Shape;11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18" name="Google Shape;118;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21"/>
        <p:cNvGrpSpPr/>
        <p:nvPr/>
      </p:nvGrpSpPr>
      <p:grpSpPr>
        <a:xfrm>
          <a:off x="0" y="0"/>
          <a:ext cx="0" cy="0"/>
          <a:chOff x="0" y="0"/>
          <a:chExt cx="0" cy="0"/>
        </a:xfrm>
      </p:grpSpPr>
      <p:sp>
        <p:nvSpPr>
          <p:cNvPr id="122" name="Google Shape;12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128"/>
        <p:cNvGrpSpPr/>
        <p:nvPr/>
      </p:nvGrpSpPr>
      <p:grpSpPr>
        <a:xfrm>
          <a:off x="0" y="0"/>
          <a:ext cx="0" cy="0"/>
          <a:chOff x="0" y="0"/>
          <a:chExt cx="0" cy="0"/>
        </a:xfrm>
      </p:grpSpPr>
      <p:sp>
        <p:nvSpPr>
          <p:cNvPr id="129" name="Google Shape;129;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2" name="Google Shape;132;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7"/>
        <p:cNvGrpSpPr/>
        <p:nvPr/>
      </p:nvGrpSpPr>
      <p:grpSpPr>
        <a:xfrm>
          <a:off x="0" y="0"/>
          <a:ext cx="0" cy="0"/>
          <a:chOff x="0" y="0"/>
          <a:chExt cx="0" cy="0"/>
        </a:xfrm>
      </p:grpSpPr>
      <p:sp>
        <p:nvSpPr>
          <p:cNvPr id="138" name="Google Shape;13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2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41"/>
        <p:cNvGrpSpPr/>
        <p:nvPr/>
      </p:nvGrpSpPr>
      <p:grpSpPr>
        <a:xfrm>
          <a:off x="0" y="0"/>
          <a:ext cx="0" cy="0"/>
          <a:chOff x="0" y="0"/>
          <a:chExt cx="0" cy="0"/>
        </a:xfrm>
      </p:grpSpPr>
      <p:sp>
        <p:nvSpPr>
          <p:cNvPr id="142" name="Google Shape;142;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7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44" name="Google Shape;144;p7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5" name="Google Shape;14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48"/>
        <p:cNvGrpSpPr/>
        <p:nvPr/>
      </p:nvGrpSpPr>
      <p:grpSpPr>
        <a:xfrm>
          <a:off x="0" y="0"/>
          <a:ext cx="0" cy="0"/>
          <a:chOff x="0" y="0"/>
          <a:chExt cx="0" cy="0"/>
        </a:xfrm>
      </p:grpSpPr>
      <p:sp>
        <p:nvSpPr>
          <p:cNvPr id="149" name="Google Shape;14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72"/>
          <p:cNvSpPr>
            <a:spLocks noGrp="1"/>
          </p:cNvSpPr>
          <p:nvPr>
            <p:ph type="pic" idx="2"/>
          </p:nvPr>
        </p:nvSpPr>
        <p:spPr>
          <a:xfrm>
            <a:off x="5183188" y="987425"/>
            <a:ext cx="6172200" cy="4873625"/>
          </a:xfrm>
          <a:prstGeom prst="rect">
            <a:avLst/>
          </a:prstGeom>
          <a:noFill/>
          <a:ln>
            <a:noFill/>
          </a:ln>
        </p:spPr>
      </p:sp>
      <p:sp>
        <p:nvSpPr>
          <p:cNvPr id="151" name="Google Shape;151;p7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52" name="Google Shape;15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55"/>
        <p:cNvGrpSpPr/>
        <p:nvPr/>
      </p:nvGrpSpPr>
      <p:grpSpPr>
        <a:xfrm>
          <a:off x="0" y="0"/>
          <a:ext cx="0" cy="0"/>
          <a:chOff x="0" y="0"/>
          <a:chExt cx="0" cy="0"/>
        </a:xfrm>
      </p:grpSpPr>
      <p:sp>
        <p:nvSpPr>
          <p:cNvPr id="156" name="Google Shape;156;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7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8" name="Google Shape;15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4" name="Google Shape;16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036" indent="0" algn="ctr">
              <a:buNone/>
              <a:defRPr>
                <a:solidFill>
                  <a:schemeClr val="tx1">
                    <a:tint val="75000"/>
                  </a:schemeClr>
                </a:solidFill>
              </a:defRPr>
            </a:lvl2pPr>
            <a:lvl3pPr marL="1218072" indent="0" algn="ctr">
              <a:buNone/>
              <a:defRPr>
                <a:solidFill>
                  <a:schemeClr val="tx1">
                    <a:tint val="75000"/>
                  </a:schemeClr>
                </a:solidFill>
              </a:defRPr>
            </a:lvl3pPr>
            <a:lvl4pPr marL="1827108" indent="0" algn="ctr">
              <a:buNone/>
              <a:defRPr>
                <a:solidFill>
                  <a:schemeClr val="tx1">
                    <a:tint val="75000"/>
                  </a:schemeClr>
                </a:solidFill>
              </a:defRPr>
            </a:lvl4pPr>
            <a:lvl5pPr marL="2436144" indent="0" algn="ctr">
              <a:buNone/>
              <a:defRPr>
                <a:solidFill>
                  <a:schemeClr val="tx1">
                    <a:tint val="75000"/>
                  </a:schemeClr>
                </a:solidFill>
              </a:defRPr>
            </a:lvl5pPr>
            <a:lvl6pPr marL="3045181" indent="0" algn="ctr">
              <a:buNone/>
              <a:defRPr>
                <a:solidFill>
                  <a:schemeClr val="tx1">
                    <a:tint val="75000"/>
                  </a:schemeClr>
                </a:solidFill>
              </a:defRPr>
            </a:lvl6pPr>
            <a:lvl7pPr marL="3654217" indent="0" algn="ctr">
              <a:buNone/>
              <a:defRPr>
                <a:solidFill>
                  <a:schemeClr val="tx1">
                    <a:tint val="75000"/>
                  </a:schemeClr>
                </a:solidFill>
              </a:defRPr>
            </a:lvl7pPr>
            <a:lvl8pPr marL="4263253" indent="0" algn="ctr">
              <a:buNone/>
              <a:defRPr>
                <a:solidFill>
                  <a:schemeClr val="tx1">
                    <a:tint val="75000"/>
                  </a:schemeClr>
                </a:solidFill>
              </a:defRPr>
            </a:lvl8pPr>
            <a:lvl9pPr marL="487228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135473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82442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5328" b="1" cap="all"/>
            </a:lvl1pPr>
          </a:lstStyle>
          <a:p>
            <a:r>
              <a:rPr lang="x-none"/>
              <a:t>Click to edit Master title style</a:t>
            </a:r>
            <a:endParaRPr lang="en-US"/>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992651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4"/>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256374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78" y="1535113"/>
            <a:ext cx="5389033" cy="639762"/>
          </a:xfrm>
        </p:spPr>
        <p:txBody>
          <a:bodyPr anchor="b"/>
          <a:lstStyle>
            <a:lvl1pPr marL="0" indent="0">
              <a:buNone/>
              <a:defRPr sz="3197" b="1"/>
            </a:lvl1pPr>
            <a:lvl2pPr marL="609036" indent="0">
              <a:buNone/>
              <a:defRPr sz="2664" b="1"/>
            </a:lvl2pPr>
            <a:lvl3pPr marL="1218072" indent="0">
              <a:buNone/>
              <a:defRPr sz="2398" b="1"/>
            </a:lvl3pPr>
            <a:lvl4pPr marL="1827108" indent="0">
              <a:buNone/>
              <a:defRPr sz="2131" b="1"/>
            </a:lvl4pPr>
            <a:lvl5pPr marL="2436144" indent="0">
              <a:buNone/>
              <a:defRPr sz="2131" b="1"/>
            </a:lvl5pPr>
            <a:lvl6pPr marL="3045181" indent="0">
              <a:buNone/>
              <a:defRPr sz="2131" b="1"/>
            </a:lvl6pPr>
            <a:lvl7pPr marL="3654217" indent="0">
              <a:buNone/>
              <a:defRPr sz="2131" b="1"/>
            </a:lvl7pPr>
            <a:lvl8pPr marL="4263253" indent="0">
              <a:buNone/>
              <a:defRPr sz="2131" b="1"/>
            </a:lvl8pPr>
            <a:lvl9pPr marL="4872289" indent="0">
              <a:buNone/>
              <a:defRPr sz="2131" b="1"/>
            </a:lvl9pPr>
          </a:lstStyle>
          <a:p>
            <a:pPr lvl="0"/>
            <a:r>
              <a:rPr lang="x-none"/>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5/1/25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73781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5/1/25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88368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5"/>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75"/>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5"/>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5"/>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417310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3" y="273056"/>
            <a:ext cx="4011084" cy="1162051"/>
          </a:xfrm>
        </p:spPr>
        <p:txBody>
          <a:bodyPr anchor="b"/>
          <a:lstStyle>
            <a:lvl1pPr algn="l">
              <a:defRPr sz="2664" b="1"/>
            </a:lvl1pPr>
          </a:lstStyle>
          <a:p>
            <a:r>
              <a:rPr lang="x-none"/>
              <a:t>Click to edit Master title style</a:t>
            </a:r>
            <a:endParaRPr lang="en-US"/>
          </a:p>
        </p:txBody>
      </p:sp>
      <p:sp>
        <p:nvSpPr>
          <p:cNvPr id="3" name="Content Placeholder 2"/>
          <p:cNvSpPr>
            <a:spLocks noGrp="1"/>
          </p:cNvSpPr>
          <p:nvPr>
            <p:ph idx="1"/>
          </p:nvPr>
        </p:nvSpPr>
        <p:spPr>
          <a:xfrm>
            <a:off x="4766733" y="273050"/>
            <a:ext cx="6815667" cy="5853113"/>
          </a:xfrm>
        </p:spPr>
        <p:txBody>
          <a:bodyPr/>
          <a:lstStyle>
            <a:lvl1pPr>
              <a:defRPr sz="4263"/>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13" y="1435106"/>
            <a:ext cx="4011084" cy="4691063"/>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0922855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4"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3"/>
            </a:lvl1pPr>
            <a:lvl2pPr marL="609036" indent="0">
              <a:buNone/>
              <a:defRPr sz="3730"/>
            </a:lvl2pPr>
            <a:lvl3pPr marL="1218072" indent="0">
              <a:buNone/>
              <a:defRPr sz="3197"/>
            </a:lvl3pPr>
            <a:lvl4pPr marL="1827108" indent="0">
              <a:buNone/>
              <a:defRPr sz="2664"/>
            </a:lvl4pPr>
            <a:lvl5pPr marL="2436144" indent="0">
              <a:buNone/>
              <a:defRPr sz="2664"/>
            </a:lvl5pPr>
            <a:lvl6pPr marL="3045181" indent="0">
              <a:buNone/>
              <a:defRPr sz="2664"/>
            </a:lvl6pPr>
            <a:lvl7pPr marL="3654217" indent="0">
              <a:buNone/>
              <a:defRPr sz="2664"/>
            </a:lvl7pPr>
            <a:lvl8pPr marL="4263253" indent="0">
              <a:buNone/>
              <a:defRPr sz="2664"/>
            </a:lvl8pPr>
            <a:lvl9pPr marL="4872289" indent="0">
              <a:buNone/>
              <a:defRPr sz="2664"/>
            </a:lvl9pPr>
          </a:lstStyle>
          <a:p>
            <a:endParaRPr lang="en-US"/>
          </a:p>
        </p:txBody>
      </p:sp>
      <p:sp>
        <p:nvSpPr>
          <p:cNvPr id="4" name="Text Placeholder 3"/>
          <p:cNvSpPr>
            <a:spLocks noGrp="1"/>
          </p:cNvSpPr>
          <p:nvPr>
            <p:ph type="body" sz="half" idx="2"/>
          </p:nvPr>
        </p:nvSpPr>
        <p:spPr>
          <a:xfrm>
            <a:off x="2389717" y="5367344"/>
            <a:ext cx="7315200" cy="804861"/>
          </a:xfrm>
        </p:spPr>
        <p:txBody>
          <a:bodyPr/>
          <a:lstStyle>
            <a:lvl1pPr marL="0" indent="0">
              <a:buNone/>
              <a:defRPr sz="1865"/>
            </a:lvl1pPr>
            <a:lvl2pPr marL="609036" indent="0">
              <a:buNone/>
              <a:defRPr sz="1599"/>
            </a:lvl2pPr>
            <a:lvl3pPr marL="1218072" indent="0">
              <a:buNone/>
              <a:defRPr sz="1332"/>
            </a:lvl3pPr>
            <a:lvl4pPr marL="1827108" indent="0">
              <a:buNone/>
              <a:defRPr sz="1199"/>
            </a:lvl4pPr>
            <a:lvl5pPr marL="2436144" indent="0">
              <a:buNone/>
              <a:defRPr sz="1199"/>
            </a:lvl5pPr>
            <a:lvl6pPr marL="3045181" indent="0">
              <a:buNone/>
              <a:defRPr sz="1199"/>
            </a:lvl6pPr>
            <a:lvl7pPr marL="3654217" indent="0">
              <a:buNone/>
              <a:defRPr sz="1199"/>
            </a:lvl7pPr>
            <a:lvl8pPr marL="4263253" indent="0">
              <a:buNone/>
              <a:defRPr sz="1199"/>
            </a:lvl8pPr>
            <a:lvl9pPr marL="4872289" indent="0">
              <a:buNone/>
              <a:defRPr sz="1199"/>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5/1/25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816834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876802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5/1/25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007116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2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963084" y="4406900"/>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328"/>
              <a:buFont typeface="Calibri"/>
              <a:buNone/>
              <a:defRPr sz="5328"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963084" y="2906715"/>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533"/>
              </a:spcBef>
              <a:spcAft>
                <a:spcPts val="0"/>
              </a:spcAft>
              <a:buClr>
                <a:srgbClr val="888888"/>
              </a:buClr>
              <a:buSzPts val="2664"/>
              <a:buNone/>
              <a:defRPr sz="2664">
                <a:solidFill>
                  <a:srgbClr val="888888"/>
                </a:solidFill>
              </a:defRPr>
            </a:lvl1pPr>
            <a:lvl2pPr marL="914400" lvl="1" indent="-228600" algn="l">
              <a:spcBef>
                <a:spcPts val="480"/>
              </a:spcBef>
              <a:spcAft>
                <a:spcPts val="0"/>
              </a:spcAft>
              <a:buClr>
                <a:srgbClr val="888888"/>
              </a:buClr>
              <a:buSzPts val="2398"/>
              <a:buNone/>
              <a:defRPr sz="2398">
                <a:solidFill>
                  <a:srgbClr val="888888"/>
                </a:solidFill>
              </a:defRPr>
            </a:lvl2pPr>
            <a:lvl3pPr marL="1371600" lvl="2" indent="-228600" algn="l">
              <a:spcBef>
                <a:spcPts val="426"/>
              </a:spcBef>
              <a:spcAft>
                <a:spcPts val="0"/>
              </a:spcAft>
              <a:buClr>
                <a:srgbClr val="888888"/>
              </a:buClr>
              <a:buSzPts val="2131"/>
              <a:buNone/>
              <a:defRPr sz="2131">
                <a:solidFill>
                  <a:srgbClr val="888888"/>
                </a:solidFill>
              </a:defRPr>
            </a:lvl3pPr>
            <a:lvl4pPr marL="1828800" lvl="3" indent="-228600" algn="l">
              <a:spcBef>
                <a:spcPts val="373"/>
              </a:spcBef>
              <a:spcAft>
                <a:spcPts val="0"/>
              </a:spcAft>
              <a:buClr>
                <a:srgbClr val="888888"/>
              </a:buClr>
              <a:buSzPts val="1865"/>
              <a:buNone/>
              <a:defRPr sz="1865">
                <a:solidFill>
                  <a:srgbClr val="888888"/>
                </a:solidFill>
              </a:defRPr>
            </a:lvl4pPr>
            <a:lvl5pPr marL="2286000" lvl="4" indent="-228600" algn="l">
              <a:spcBef>
                <a:spcPts val="373"/>
              </a:spcBef>
              <a:spcAft>
                <a:spcPts val="0"/>
              </a:spcAft>
              <a:buClr>
                <a:srgbClr val="888888"/>
              </a:buClr>
              <a:buSzPts val="1865"/>
              <a:buNone/>
              <a:defRPr sz="1865">
                <a:solidFill>
                  <a:srgbClr val="888888"/>
                </a:solidFill>
              </a:defRPr>
            </a:lvl5pPr>
            <a:lvl6pPr marL="2743200" lvl="5" indent="-228600" algn="l">
              <a:spcBef>
                <a:spcPts val="373"/>
              </a:spcBef>
              <a:spcAft>
                <a:spcPts val="0"/>
              </a:spcAft>
              <a:buClr>
                <a:srgbClr val="888888"/>
              </a:buClr>
              <a:buSzPts val="1865"/>
              <a:buNone/>
              <a:defRPr sz="1865">
                <a:solidFill>
                  <a:srgbClr val="888888"/>
                </a:solidFill>
              </a:defRPr>
            </a:lvl6pPr>
            <a:lvl7pPr marL="3200400" lvl="6" indent="-228600" algn="l">
              <a:spcBef>
                <a:spcPts val="373"/>
              </a:spcBef>
              <a:spcAft>
                <a:spcPts val="0"/>
              </a:spcAft>
              <a:buClr>
                <a:srgbClr val="888888"/>
              </a:buClr>
              <a:buSzPts val="1865"/>
              <a:buNone/>
              <a:defRPr sz="1865">
                <a:solidFill>
                  <a:srgbClr val="888888"/>
                </a:solidFill>
              </a:defRPr>
            </a:lvl7pPr>
            <a:lvl8pPr marL="3657600" lvl="7" indent="-228600" algn="l">
              <a:spcBef>
                <a:spcPts val="373"/>
              </a:spcBef>
              <a:spcAft>
                <a:spcPts val="0"/>
              </a:spcAft>
              <a:buClr>
                <a:srgbClr val="888888"/>
              </a:buClr>
              <a:buSzPts val="1865"/>
              <a:buNone/>
              <a:defRPr sz="1865">
                <a:solidFill>
                  <a:srgbClr val="888888"/>
                </a:solidFill>
              </a:defRPr>
            </a:lvl8pPr>
            <a:lvl9pPr marL="4114800" lvl="8" indent="-228600" algn="l">
              <a:spcBef>
                <a:spcPts val="373"/>
              </a:spcBef>
              <a:spcAft>
                <a:spcPts val="0"/>
              </a:spcAft>
              <a:buClr>
                <a:srgbClr val="888888"/>
              </a:buClr>
              <a:buSzPts val="1865"/>
              <a:buNone/>
              <a:defRPr sz="1865">
                <a:solidFill>
                  <a:srgbClr val="888888"/>
                </a:solidFill>
              </a:defRPr>
            </a:lvl9pPr>
          </a:lstStyle>
          <a:p>
            <a:endParaRPr/>
          </a:p>
        </p:txBody>
      </p:sp>
      <p:sp>
        <p:nvSpPr>
          <p:cNvPr id="35" name="Google Shape;35;p76"/>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6"/>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6"/>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7"/>
          <p:cNvSpPr txBox="1">
            <a:spLocks noGrp="1"/>
          </p:cNvSpPr>
          <p:nvPr>
            <p:ph type="body" idx="1"/>
          </p:nvPr>
        </p:nvSpPr>
        <p:spPr>
          <a:xfrm>
            <a:off x="609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1" name="Google Shape;41;p77"/>
          <p:cNvSpPr txBox="1">
            <a:spLocks noGrp="1"/>
          </p:cNvSpPr>
          <p:nvPr>
            <p:ph type="body" idx="2"/>
          </p:nvPr>
        </p:nvSpPr>
        <p:spPr>
          <a:xfrm>
            <a:off x="6197600" y="1600201"/>
            <a:ext cx="5384800" cy="4525964"/>
          </a:xfrm>
          <a:prstGeom prst="rect">
            <a:avLst/>
          </a:prstGeom>
          <a:noFill/>
          <a:ln>
            <a:noFill/>
          </a:ln>
        </p:spPr>
        <p:txBody>
          <a:bodyPr spcFirstLastPara="1" wrap="square" lIns="91425" tIns="45700" rIns="91425" bIns="45700" anchor="t" anchorCtr="0">
            <a:normAutofit/>
          </a:bodyPr>
          <a:lstStyle>
            <a:lvl1pPr marL="457200" lvl="0" indent="-465455" algn="l">
              <a:spcBef>
                <a:spcPts val="746"/>
              </a:spcBef>
              <a:spcAft>
                <a:spcPts val="0"/>
              </a:spcAft>
              <a:buClr>
                <a:schemeClr val="dk1"/>
              </a:buClr>
              <a:buSzPts val="3730"/>
              <a:buChar char="•"/>
              <a:defRPr sz="3730"/>
            </a:lvl1pPr>
            <a:lvl2pPr marL="914400" lvl="1" indent="-431609" algn="l">
              <a:spcBef>
                <a:spcPts val="639"/>
              </a:spcBef>
              <a:spcAft>
                <a:spcPts val="0"/>
              </a:spcAft>
              <a:buClr>
                <a:schemeClr val="dk1"/>
              </a:buClr>
              <a:buSzPts val="3197"/>
              <a:buChar char="–"/>
              <a:defRPr sz="3197"/>
            </a:lvl2pPr>
            <a:lvl3pPr marL="1371600" lvl="2" indent="-397764" algn="l">
              <a:spcBef>
                <a:spcPts val="533"/>
              </a:spcBef>
              <a:spcAft>
                <a:spcPts val="0"/>
              </a:spcAft>
              <a:buClr>
                <a:schemeClr val="dk1"/>
              </a:buClr>
              <a:buSzPts val="2664"/>
              <a:buChar char="•"/>
              <a:defRPr sz="2664"/>
            </a:lvl3pPr>
            <a:lvl4pPr marL="1828800" lvl="3" indent="-380872" algn="l">
              <a:spcBef>
                <a:spcPts val="480"/>
              </a:spcBef>
              <a:spcAft>
                <a:spcPts val="0"/>
              </a:spcAft>
              <a:buClr>
                <a:schemeClr val="dk1"/>
              </a:buClr>
              <a:buSzPts val="2398"/>
              <a:buChar char="–"/>
              <a:defRPr sz="2398"/>
            </a:lvl4pPr>
            <a:lvl5pPr marL="2286000" lvl="4" indent="-380873" algn="l">
              <a:spcBef>
                <a:spcPts val="480"/>
              </a:spcBef>
              <a:spcAft>
                <a:spcPts val="0"/>
              </a:spcAft>
              <a:buClr>
                <a:schemeClr val="dk1"/>
              </a:buClr>
              <a:buSzPts val="2398"/>
              <a:buChar char="»"/>
              <a:defRPr sz="2398"/>
            </a:lvl5pPr>
            <a:lvl6pPr marL="2743200" lvl="5" indent="-380873" algn="l">
              <a:spcBef>
                <a:spcPts val="480"/>
              </a:spcBef>
              <a:spcAft>
                <a:spcPts val="0"/>
              </a:spcAft>
              <a:buClr>
                <a:schemeClr val="dk1"/>
              </a:buClr>
              <a:buSzPts val="2398"/>
              <a:buChar char="•"/>
              <a:defRPr sz="2398"/>
            </a:lvl6pPr>
            <a:lvl7pPr marL="3200400" lvl="6" indent="-380873" algn="l">
              <a:spcBef>
                <a:spcPts val="480"/>
              </a:spcBef>
              <a:spcAft>
                <a:spcPts val="0"/>
              </a:spcAft>
              <a:buClr>
                <a:schemeClr val="dk1"/>
              </a:buClr>
              <a:buSzPts val="2398"/>
              <a:buChar char="•"/>
              <a:defRPr sz="2398"/>
            </a:lvl7pPr>
            <a:lvl8pPr marL="3657600" lvl="7" indent="-380872" algn="l">
              <a:spcBef>
                <a:spcPts val="480"/>
              </a:spcBef>
              <a:spcAft>
                <a:spcPts val="0"/>
              </a:spcAft>
              <a:buClr>
                <a:schemeClr val="dk1"/>
              </a:buClr>
              <a:buSzPts val="2398"/>
              <a:buChar char="•"/>
              <a:defRPr sz="2398"/>
            </a:lvl8pPr>
            <a:lvl9pPr marL="4114800" lvl="8" indent="-380872" algn="l">
              <a:spcBef>
                <a:spcPts val="480"/>
              </a:spcBef>
              <a:spcAft>
                <a:spcPts val="0"/>
              </a:spcAft>
              <a:buClr>
                <a:schemeClr val="dk1"/>
              </a:buClr>
              <a:buSzPts val="2398"/>
              <a:buChar char="•"/>
              <a:defRPr sz="2398"/>
            </a:lvl9pPr>
          </a:lstStyle>
          <a:p>
            <a:endParaRPr/>
          </a:p>
        </p:txBody>
      </p:sp>
      <p:sp>
        <p:nvSpPr>
          <p:cNvPr id="42" name="Google Shape;42;p77"/>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7"/>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7"/>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861"/>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48" name="Google Shape;48;p7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49" name="Google Shape;49;p78"/>
          <p:cNvSpPr txBox="1">
            <a:spLocks noGrp="1"/>
          </p:cNvSpPr>
          <p:nvPr>
            <p:ph type="body" idx="3"/>
          </p:nvPr>
        </p:nvSpPr>
        <p:spPr>
          <a:xfrm>
            <a:off x="619337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639"/>
              </a:spcBef>
              <a:spcAft>
                <a:spcPts val="0"/>
              </a:spcAft>
              <a:buClr>
                <a:schemeClr val="dk1"/>
              </a:buClr>
              <a:buSzPts val="3197"/>
              <a:buNone/>
              <a:defRPr sz="3197" b="1"/>
            </a:lvl1pPr>
            <a:lvl2pPr marL="914400" lvl="1" indent="-228600" algn="l">
              <a:spcBef>
                <a:spcPts val="533"/>
              </a:spcBef>
              <a:spcAft>
                <a:spcPts val="0"/>
              </a:spcAft>
              <a:buClr>
                <a:schemeClr val="dk1"/>
              </a:buClr>
              <a:buSzPts val="2664"/>
              <a:buNone/>
              <a:defRPr sz="2664" b="1"/>
            </a:lvl2pPr>
            <a:lvl3pPr marL="1371600" lvl="2" indent="-228600" algn="l">
              <a:spcBef>
                <a:spcPts val="480"/>
              </a:spcBef>
              <a:spcAft>
                <a:spcPts val="0"/>
              </a:spcAft>
              <a:buClr>
                <a:schemeClr val="dk1"/>
              </a:buClr>
              <a:buSzPts val="2398"/>
              <a:buNone/>
              <a:defRPr sz="2398" b="1"/>
            </a:lvl3pPr>
            <a:lvl4pPr marL="1828800" lvl="3" indent="-228600" algn="l">
              <a:spcBef>
                <a:spcPts val="426"/>
              </a:spcBef>
              <a:spcAft>
                <a:spcPts val="0"/>
              </a:spcAft>
              <a:buClr>
                <a:schemeClr val="dk1"/>
              </a:buClr>
              <a:buSzPts val="2131"/>
              <a:buNone/>
              <a:defRPr sz="2131" b="1"/>
            </a:lvl4pPr>
            <a:lvl5pPr marL="2286000" lvl="4" indent="-228600" algn="l">
              <a:spcBef>
                <a:spcPts val="426"/>
              </a:spcBef>
              <a:spcAft>
                <a:spcPts val="0"/>
              </a:spcAft>
              <a:buClr>
                <a:schemeClr val="dk1"/>
              </a:buClr>
              <a:buSzPts val="2131"/>
              <a:buNone/>
              <a:defRPr sz="2131" b="1"/>
            </a:lvl5pPr>
            <a:lvl6pPr marL="2743200" lvl="5" indent="-228600" algn="l">
              <a:spcBef>
                <a:spcPts val="426"/>
              </a:spcBef>
              <a:spcAft>
                <a:spcPts val="0"/>
              </a:spcAft>
              <a:buClr>
                <a:schemeClr val="dk1"/>
              </a:buClr>
              <a:buSzPts val="2131"/>
              <a:buNone/>
              <a:defRPr sz="2131" b="1"/>
            </a:lvl6pPr>
            <a:lvl7pPr marL="3200400" lvl="6" indent="-228600" algn="l">
              <a:spcBef>
                <a:spcPts val="426"/>
              </a:spcBef>
              <a:spcAft>
                <a:spcPts val="0"/>
              </a:spcAft>
              <a:buClr>
                <a:schemeClr val="dk1"/>
              </a:buClr>
              <a:buSzPts val="2131"/>
              <a:buNone/>
              <a:defRPr sz="2131" b="1"/>
            </a:lvl7pPr>
            <a:lvl8pPr marL="3657600" lvl="7" indent="-228600" algn="l">
              <a:spcBef>
                <a:spcPts val="426"/>
              </a:spcBef>
              <a:spcAft>
                <a:spcPts val="0"/>
              </a:spcAft>
              <a:buClr>
                <a:schemeClr val="dk1"/>
              </a:buClr>
              <a:buSzPts val="2131"/>
              <a:buNone/>
              <a:defRPr sz="2131" b="1"/>
            </a:lvl8pPr>
            <a:lvl9pPr marL="4114800" lvl="8" indent="-228600" algn="l">
              <a:spcBef>
                <a:spcPts val="426"/>
              </a:spcBef>
              <a:spcAft>
                <a:spcPts val="0"/>
              </a:spcAft>
              <a:buClr>
                <a:schemeClr val="dk1"/>
              </a:buClr>
              <a:buSzPts val="2131"/>
              <a:buNone/>
              <a:defRPr sz="2131" b="1"/>
            </a:lvl9pPr>
          </a:lstStyle>
          <a:p>
            <a:endParaRPr/>
          </a:p>
        </p:txBody>
      </p:sp>
      <p:sp>
        <p:nvSpPr>
          <p:cNvPr id="50" name="Google Shape;50;p78"/>
          <p:cNvSpPr txBox="1">
            <a:spLocks noGrp="1"/>
          </p:cNvSpPr>
          <p:nvPr>
            <p:ph type="body" idx="4"/>
          </p:nvPr>
        </p:nvSpPr>
        <p:spPr>
          <a:xfrm>
            <a:off x="6193378" y="2174875"/>
            <a:ext cx="5389033" cy="3951288"/>
          </a:xfrm>
          <a:prstGeom prst="rect">
            <a:avLst/>
          </a:prstGeom>
          <a:noFill/>
          <a:ln>
            <a:noFill/>
          </a:ln>
        </p:spPr>
        <p:txBody>
          <a:bodyPr spcFirstLastPara="1" wrap="square" lIns="91425" tIns="45700" rIns="91425" bIns="45700" anchor="t" anchorCtr="0">
            <a:normAutofit/>
          </a:bodyPr>
          <a:lstStyle>
            <a:lvl1pPr marL="457200" lvl="0" indent="-431609" algn="l">
              <a:spcBef>
                <a:spcPts val="639"/>
              </a:spcBef>
              <a:spcAft>
                <a:spcPts val="0"/>
              </a:spcAft>
              <a:buClr>
                <a:schemeClr val="dk1"/>
              </a:buClr>
              <a:buSzPts val="3197"/>
              <a:buChar char="•"/>
              <a:defRPr sz="3197"/>
            </a:lvl1pPr>
            <a:lvl2pPr marL="914400" lvl="1" indent="-397764" algn="l">
              <a:spcBef>
                <a:spcPts val="533"/>
              </a:spcBef>
              <a:spcAft>
                <a:spcPts val="0"/>
              </a:spcAft>
              <a:buClr>
                <a:schemeClr val="dk1"/>
              </a:buClr>
              <a:buSzPts val="2664"/>
              <a:buChar char="–"/>
              <a:defRPr sz="2664"/>
            </a:lvl2pPr>
            <a:lvl3pPr marL="1371600" lvl="2" indent="-380872" algn="l">
              <a:spcBef>
                <a:spcPts val="480"/>
              </a:spcBef>
              <a:spcAft>
                <a:spcPts val="0"/>
              </a:spcAft>
              <a:buClr>
                <a:schemeClr val="dk1"/>
              </a:buClr>
              <a:buSzPts val="2398"/>
              <a:buChar char="•"/>
              <a:defRPr sz="2398"/>
            </a:lvl3pPr>
            <a:lvl4pPr marL="1828800" lvl="3" indent="-363918" algn="l">
              <a:spcBef>
                <a:spcPts val="426"/>
              </a:spcBef>
              <a:spcAft>
                <a:spcPts val="0"/>
              </a:spcAft>
              <a:buClr>
                <a:schemeClr val="dk1"/>
              </a:buClr>
              <a:buSzPts val="2131"/>
              <a:buChar char="–"/>
              <a:defRPr sz="2131"/>
            </a:lvl4pPr>
            <a:lvl5pPr marL="2286000" lvl="4" indent="-363918" algn="l">
              <a:spcBef>
                <a:spcPts val="426"/>
              </a:spcBef>
              <a:spcAft>
                <a:spcPts val="0"/>
              </a:spcAft>
              <a:buClr>
                <a:schemeClr val="dk1"/>
              </a:buClr>
              <a:buSzPts val="2131"/>
              <a:buChar char="»"/>
              <a:defRPr sz="2131"/>
            </a:lvl5pPr>
            <a:lvl6pPr marL="2743200" lvl="5" indent="-363918" algn="l">
              <a:spcBef>
                <a:spcPts val="426"/>
              </a:spcBef>
              <a:spcAft>
                <a:spcPts val="0"/>
              </a:spcAft>
              <a:buClr>
                <a:schemeClr val="dk1"/>
              </a:buClr>
              <a:buSzPts val="2131"/>
              <a:buChar char="•"/>
              <a:defRPr sz="2131"/>
            </a:lvl6pPr>
            <a:lvl7pPr marL="3200400" lvl="6" indent="-363918" algn="l">
              <a:spcBef>
                <a:spcPts val="426"/>
              </a:spcBef>
              <a:spcAft>
                <a:spcPts val="0"/>
              </a:spcAft>
              <a:buClr>
                <a:schemeClr val="dk1"/>
              </a:buClr>
              <a:buSzPts val="2131"/>
              <a:buChar char="•"/>
              <a:defRPr sz="2131"/>
            </a:lvl7pPr>
            <a:lvl8pPr marL="3657600" lvl="7" indent="-363918" algn="l">
              <a:spcBef>
                <a:spcPts val="426"/>
              </a:spcBef>
              <a:spcAft>
                <a:spcPts val="0"/>
              </a:spcAft>
              <a:buClr>
                <a:schemeClr val="dk1"/>
              </a:buClr>
              <a:buSzPts val="2131"/>
              <a:buChar char="•"/>
              <a:defRPr sz="2131"/>
            </a:lvl8pPr>
            <a:lvl9pPr marL="4114800" lvl="8" indent="-363918" algn="l">
              <a:spcBef>
                <a:spcPts val="426"/>
              </a:spcBef>
              <a:spcAft>
                <a:spcPts val="0"/>
              </a:spcAft>
              <a:buClr>
                <a:schemeClr val="dk1"/>
              </a:buClr>
              <a:buSzPts val="2131"/>
              <a:buChar char="•"/>
              <a:defRPr sz="2131"/>
            </a:lvl9pPr>
          </a:lstStyle>
          <a:p>
            <a:endParaRPr/>
          </a:p>
        </p:txBody>
      </p:sp>
      <p:sp>
        <p:nvSpPr>
          <p:cNvPr id="51" name="Google Shape;51;p78"/>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8"/>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8"/>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81"/>
          <p:cNvSpPr txBox="1">
            <a:spLocks noGrp="1"/>
          </p:cNvSpPr>
          <p:nvPr>
            <p:ph type="title"/>
          </p:nvPr>
        </p:nvSpPr>
        <p:spPr>
          <a:xfrm>
            <a:off x="609613" y="273056"/>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4"/>
              <a:buFont typeface="Calibri"/>
              <a:buNone/>
              <a:defRPr sz="2664"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1"/>
          <p:cNvSpPr txBox="1">
            <a:spLocks noGrp="1"/>
          </p:cNvSpPr>
          <p:nvPr>
            <p:ph type="body" idx="1"/>
          </p:nvPr>
        </p:nvSpPr>
        <p:spPr>
          <a:xfrm>
            <a:off x="4766733" y="273050"/>
            <a:ext cx="6815667" cy="5853113"/>
          </a:xfrm>
          <a:prstGeom prst="rect">
            <a:avLst/>
          </a:prstGeom>
          <a:noFill/>
          <a:ln>
            <a:noFill/>
          </a:ln>
        </p:spPr>
        <p:txBody>
          <a:bodyPr spcFirstLastPara="1" wrap="square" lIns="91425" tIns="45700" rIns="91425" bIns="45700" anchor="t" anchorCtr="0">
            <a:normAutofit/>
          </a:bodyPr>
          <a:lstStyle>
            <a:lvl1pPr marL="457200" lvl="0" indent="-499300" algn="l">
              <a:spcBef>
                <a:spcPts val="853"/>
              </a:spcBef>
              <a:spcAft>
                <a:spcPts val="0"/>
              </a:spcAft>
              <a:buClr>
                <a:schemeClr val="dk1"/>
              </a:buClr>
              <a:buSzPts val="4263"/>
              <a:buChar char="•"/>
              <a:defRPr sz="4263"/>
            </a:lvl1pPr>
            <a:lvl2pPr marL="914400" lvl="1" indent="-465455" algn="l">
              <a:spcBef>
                <a:spcPts val="746"/>
              </a:spcBef>
              <a:spcAft>
                <a:spcPts val="0"/>
              </a:spcAft>
              <a:buClr>
                <a:schemeClr val="dk1"/>
              </a:buClr>
              <a:buSzPts val="3730"/>
              <a:buChar char="–"/>
              <a:defRPr sz="3730"/>
            </a:lvl2pPr>
            <a:lvl3pPr marL="1371600" lvl="2" indent="-431609" algn="l">
              <a:spcBef>
                <a:spcPts val="639"/>
              </a:spcBef>
              <a:spcAft>
                <a:spcPts val="0"/>
              </a:spcAft>
              <a:buClr>
                <a:schemeClr val="dk1"/>
              </a:buClr>
              <a:buSzPts val="3197"/>
              <a:buChar char="•"/>
              <a:defRPr sz="3197"/>
            </a:lvl3pPr>
            <a:lvl4pPr marL="1828800" lvl="3" indent="-397764" algn="l">
              <a:spcBef>
                <a:spcPts val="533"/>
              </a:spcBef>
              <a:spcAft>
                <a:spcPts val="0"/>
              </a:spcAft>
              <a:buClr>
                <a:schemeClr val="dk1"/>
              </a:buClr>
              <a:buSzPts val="2664"/>
              <a:buChar char="–"/>
              <a:defRPr sz="2664"/>
            </a:lvl4pPr>
            <a:lvl5pPr marL="2286000" lvl="4" indent="-397764" algn="l">
              <a:spcBef>
                <a:spcPts val="533"/>
              </a:spcBef>
              <a:spcAft>
                <a:spcPts val="0"/>
              </a:spcAft>
              <a:buClr>
                <a:schemeClr val="dk1"/>
              </a:buClr>
              <a:buSzPts val="2664"/>
              <a:buChar char="»"/>
              <a:defRPr sz="2664"/>
            </a:lvl5pPr>
            <a:lvl6pPr marL="2743200" lvl="5" indent="-397764" algn="l">
              <a:spcBef>
                <a:spcPts val="533"/>
              </a:spcBef>
              <a:spcAft>
                <a:spcPts val="0"/>
              </a:spcAft>
              <a:buClr>
                <a:schemeClr val="dk1"/>
              </a:buClr>
              <a:buSzPts val="2664"/>
              <a:buChar char="•"/>
              <a:defRPr sz="2664"/>
            </a:lvl6pPr>
            <a:lvl7pPr marL="3200400" lvl="6" indent="-397764" algn="l">
              <a:spcBef>
                <a:spcPts val="533"/>
              </a:spcBef>
              <a:spcAft>
                <a:spcPts val="0"/>
              </a:spcAft>
              <a:buClr>
                <a:schemeClr val="dk1"/>
              </a:buClr>
              <a:buSzPts val="2664"/>
              <a:buChar char="•"/>
              <a:defRPr sz="2664"/>
            </a:lvl7pPr>
            <a:lvl8pPr marL="3657600" lvl="7" indent="-397764" algn="l">
              <a:spcBef>
                <a:spcPts val="533"/>
              </a:spcBef>
              <a:spcAft>
                <a:spcPts val="0"/>
              </a:spcAft>
              <a:buClr>
                <a:schemeClr val="dk1"/>
              </a:buClr>
              <a:buSzPts val="2664"/>
              <a:buChar char="•"/>
              <a:defRPr sz="2664"/>
            </a:lvl8pPr>
            <a:lvl9pPr marL="4114800" lvl="8" indent="-397764" algn="l">
              <a:spcBef>
                <a:spcPts val="533"/>
              </a:spcBef>
              <a:spcAft>
                <a:spcPts val="0"/>
              </a:spcAft>
              <a:buClr>
                <a:schemeClr val="dk1"/>
              </a:buClr>
              <a:buSzPts val="2664"/>
              <a:buChar char="•"/>
              <a:defRPr sz="2664"/>
            </a:lvl9pPr>
          </a:lstStyle>
          <a:p>
            <a:endParaRPr/>
          </a:p>
        </p:txBody>
      </p:sp>
      <p:sp>
        <p:nvSpPr>
          <p:cNvPr id="66" name="Google Shape;66;p81"/>
          <p:cNvSpPr txBox="1">
            <a:spLocks noGrp="1"/>
          </p:cNvSpPr>
          <p:nvPr>
            <p:ph type="body" idx="2"/>
          </p:nvPr>
        </p:nvSpPr>
        <p:spPr>
          <a:xfrm>
            <a:off x="609613" y="1435106"/>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5"/>
              <a:buNone/>
              <a:defRPr sz="1865"/>
            </a:lvl1pPr>
            <a:lvl2pPr marL="914400" lvl="1" indent="-228600" algn="l">
              <a:spcBef>
                <a:spcPts val="320"/>
              </a:spcBef>
              <a:spcAft>
                <a:spcPts val="0"/>
              </a:spcAft>
              <a:buClr>
                <a:schemeClr val="dk1"/>
              </a:buClr>
              <a:buSzPts val="1599"/>
              <a:buNone/>
              <a:defRPr sz="1599"/>
            </a:lvl2pPr>
            <a:lvl3pPr marL="1371600" lvl="2" indent="-228600" algn="l">
              <a:spcBef>
                <a:spcPts val="266"/>
              </a:spcBef>
              <a:spcAft>
                <a:spcPts val="0"/>
              </a:spcAft>
              <a:buClr>
                <a:schemeClr val="dk1"/>
              </a:buClr>
              <a:buSzPts val="1332"/>
              <a:buNone/>
              <a:defRPr sz="1332"/>
            </a:lvl3pPr>
            <a:lvl4pPr marL="1828800" lvl="3" indent="-228600" algn="l">
              <a:spcBef>
                <a:spcPts val="240"/>
              </a:spcBef>
              <a:spcAft>
                <a:spcPts val="0"/>
              </a:spcAft>
              <a:buClr>
                <a:schemeClr val="dk1"/>
              </a:buClr>
              <a:buSzPts val="1199"/>
              <a:buNone/>
              <a:defRPr sz="1199"/>
            </a:lvl4pPr>
            <a:lvl5pPr marL="2286000" lvl="4" indent="-228600" algn="l">
              <a:spcBef>
                <a:spcPts val="240"/>
              </a:spcBef>
              <a:spcAft>
                <a:spcPts val="0"/>
              </a:spcAft>
              <a:buClr>
                <a:schemeClr val="dk1"/>
              </a:buClr>
              <a:buSzPts val="1199"/>
              <a:buNone/>
              <a:defRPr sz="1199"/>
            </a:lvl5pPr>
            <a:lvl6pPr marL="2743200" lvl="5" indent="-228600" algn="l">
              <a:spcBef>
                <a:spcPts val="240"/>
              </a:spcBef>
              <a:spcAft>
                <a:spcPts val="0"/>
              </a:spcAft>
              <a:buClr>
                <a:schemeClr val="dk1"/>
              </a:buClr>
              <a:buSzPts val="1199"/>
              <a:buNone/>
              <a:defRPr sz="1199"/>
            </a:lvl6pPr>
            <a:lvl7pPr marL="3200400" lvl="6" indent="-228600" algn="l">
              <a:spcBef>
                <a:spcPts val="240"/>
              </a:spcBef>
              <a:spcAft>
                <a:spcPts val="0"/>
              </a:spcAft>
              <a:buClr>
                <a:schemeClr val="dk1"/>
              </a:buClr>
              <a:buSzPts val="1199"/>
              <a:buNone/>
              <a:defRPr sz="1199"/>
            </a:lvl7pPr>
            <a:lvl8pPr marL="3657600" lvl="7" indent="-228600" algn="l">
              <a:spcBef>
                <a:spcPts val="240"/>
              </a:spcBef>
              <a:spcAft>
                <a:spcPts val="0"/>
              </a:spcAft>
              <a:buClr>
                <a:schemeClr val="dk1"/>
              </a:buClr>
              <a:buSzPts val="1199"/>
              <a:buNone/>
              <a:defRPr sz="1199"/>
            </a:lvl8pPr>
            <a:lvl9pPr marL="4114800" lvl="8" indent="-228600" algn="l">
              <a:spcBef>
                <a:spcPts val="240"/>
              </a:spcBef>
              <a:spcAft>
                <a:spcPts val="0"/>
              </a:spcAft>
              <a:buClr>
                <a:schemeClr val="dk1"/>
              </a:buClr>
              <a:buSzPts val="1199"/>
              <a:buNone/>
              <a:defRPr sz="1199"/>
            </a:lvl9pPr>
          </a:lstStyle>
          <a:p>
            <a:endParaRPr/>
          </a:p>
        </p:txBody>
      </p:sp>
      <p:sp>
        <p:nvSpPr>
          <p:cNvPr id="67" name="Google Shape;67;p81"/>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1"/>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1"/>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5.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0" descr="fiap_elemento1.png"/>
          <p:cNvPicPr preferRelativeResize="0"/>
          <p:nvPr/>
        </p:nvPicPr>
        <p:blipFill rotWithShape="1">
          <a:blip r:embed="rId14">
            <a:alphaModFix/>
          </a:blip>
          <a:srcRect/>
          <a:stretch/>
        </p:blipFill>
        <p:spPr>
          <a:xfrm>
            <a:off x="0" y="0"/>
            <a:ext cx="12192000" cy="6851655"/>
          </a:xfrm>
          <a:prstGeom prst="rect">
            <a:avLst/>
          </a:prstGeom>
          <a:noFill/>
          <a:ln>
            <a:noFill/>
          </a:ln>
        </p:spPr>
      </p:pic>
      <p:sp>
        <p:nvSpPr>
          <p:cNvPr id="11" name="Google Shape;11;p6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861"/>
              <a:buFont typeface="Calibri"/>
              <a:buNone/>
              <a:defRPr sz="5861"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0"/>
          <p:cNvSpPr txBox="1">
            <a:spLocks noGrp="1"/>
          </p:cNvSpPr>
          <p:nvPr>
            <p:ph type="body" idx="1"/>
          </p:nvPr>
        </p:nvSpPr>
        <p:spPr>
          <a:xfrm>
            <a:off x="609600" y="1600201"/>
            <a:ext cx="10972800" cy="4525964"/>
          </a:xfrm>
          <a:prstGeom prst="rect">
            <a:avLst/>
          </a:prstGeom>
          <a:noFill/>
          <a:ln>
            <a:noFill/>
          </a:ln>
        </p:spPr>
        <p:txBody>
          <a:bodyPr spcFirstLastPara="1" wrap="square" lIns="91425" tIns="45700" rIns="91425" bIns="45700" anchor="t" anchorCtr="0">
            <a:normAutofit/>
          </a:bodyPr>
          <a:lstStyle>
            <a:lvl1pPr marL="457200" marR="0" lvl="0" indent="-499300" algn="l" rtl="0">
              <a:spcBef>
                <a:spcPts val="853"/>
              </a:spcBef>
              <a:spcAft>
                <a:spcPts val="0"/>
              </a:spcAft>
              <a:buClr>
                <a:schemeClr val="dk1"/>
              </a:buClr>
              <a:buSzPts val="4263"/>
              <a:buFont typeface="Arial"/>
              <a:buChar char="•"/>
              <a:defRPr sz="4263" b="0" i="0" u="none" strike="noStrike" cap="none">
                <a:solidFill>
                  <a:schemeClr val="dk1"/>
                </a:solidFill>
                <a:latin typeface="Calibri"/>
                <a:ea typeface="Calibri"/>
                <a:cs typeface="Calibri"/>
                <a:sym typeface="Calibri"/>
              </a:defRPr>
            </a:lvl1pPr>
            <a:lvl2pPr marL="914400" marR="0" lvl="1" indent="-465455" algn="l" rtl="0">
              <a:spcBef>
                <a:spcPts val="746"/>
              </a:spcBef>
              <a:spcAft>
                <a:spcPts val="0"/>
              </a:spcAft>
              <a:buClr>
                <a:schemeClr val="dk1"/>
              </a:buClr>
              <a:buSzPts val="3730"/>
              <a:buFont typeface="Arial"/>
              <a:buChar char="–"/>
              <a:defRPr sz="3730" b="0" i="0" u="none" strike="noStrike" cap="none">
                <a:solidFill>
                  <a:schemeClr val="dk1"/>
                </a:solidFill>
                <a:latin typeface="Calibri"/>
                <a:ea typeface="Calibri"/>
                <a:cs typeface="Calibri"/>
                <a:sym typeface="Calibri"/>
              </a:defRPr>
            </a:lvl2pPr>
            <a:lvl3pPr marL="1371600" marR="0" lvl="2" indent="-431609" algn="l" rtl="0">
              <a:spcBef>
                <a:spcPts val="639"/>
              </a:spcBef>
              <a:spcAft>
                <a:spcPts val="0"/>
              </a:spcAft>
              <a:buClr>
                <a:schemeClr val="dk1"/>
              </a:buClr>
              <a:buSzPts val="3197"/>
              <a:buFont typeface="Arial"/>
              <a:buChar char="•"/>
              <a:defRPr sz="3197" b="0" i="0" u="none" strike="noStrike" cap="none">
                <a:solidFill>
                  <a:schemeClr val="dk1"/>
                </a:solidFill>
                <a:latin typeface="Calibri"/>
                <a:ea typeface="Calibri"/>
                <a:cs typeface="Calibri"/>
                <a:sym typeface="Calibri"/>
              </a:defRPr>
            </a:lvl3pPr>
            <a:lvl4pPr marL="1828800" marR="0" lvl="3"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4pPr>
            <a:lvl5pPr marL="2286000" marR="0" lvl="4"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5pPr>
            <a:lvl6pPr marL="2743200" marR="0" lvl="5"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6pPr>
            <a:lvl7pPr marL="3200400" marR="0" lvl="6"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7pPr>
            <a:lvl8pPr marL="3657600" marR="0" lvl="7"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8pPr>
            <a:lvl9pPr marL="4114800" marR="0" lvl="8" indent="-397764" algn="l" rtl="0">
              <a:spcBef>
                <a:spcPts val="533"/>
              </a:spcBef>
              <a:spcAft>
                <a:spcPts val="0"/>
              </a:spcAft>
              <a:buClr>
                <a:schemeClr val="dk1"/>
              </a:buClr>
              <a:buSzPts val="2664"/>
              <a:buFont typeface="Arial"/>
              <a:buChar char="•"/>
              <a:defRPr sz="2664"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599"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0"/>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599" b="0" i="0" u="none" strike="noStrike" cap="none">
                <a:solidFill>
                  <a:srgbClr val="888888"/>
                </a:solidFill>
                <a:latin typeface="Calibri"/>
                <a:ea typeface="Calibri"/>
                <a:cs typeface="Calibri"/>
                <a:sym typeface="Calibri"/>
              </a:defRPr>
            </a:lvl1pPr>
            <a:lvl2pPr marL="0" marR="0" lvl="1" indent="0" algn="r" rtl="0">
              <a:spcBef>
                <a:spcPts val="0"/>
              </a:spcBef>
              <a:buNone/>
              <a:defRPr sz="1599" b="0" i="0" u="none" strike="noStrike" cap="none">
                <a:solidFill>
                  <a:srgbClr val="888888"/>
                </a:solidFill>
                <a:latin typeface="Calibri"/>
                <a:ea typeface="Calibri"/>
                <a:cs typeface="Calibri"/>
                <a:sym typeface="Calibri"/>
              </a:defRPr>
            </a:lvl2pPr>
            <a:lvl3pPr marL="0" marR="0" lvl="2" indent="0" algn="r" rtl="0">
              <a:spcBef>
                <a:spcPts val="0"/>
              </a:spcBef>
              <a:buNone/>
              <a:defRPr sz="1599" b="0" i="0" u="none" strike="noStrike" cap="none">
                <a:solidFill>
                  <a:srgbClr val="888888"/>
                </a:solidFill>
                <a:latin typeface="Calibri"/>
                <a:ea typeface="Calibri"/>
                <a:cs typeface="Calibri"/>
                <a:sym typeface="Calibri"/>
              </a:defRPr>
            </a:lvl3pPr>
            <a:lvl4pPr marL="0" marR="0" lvl="3" indent="0" algn="r" rtl="0">
              <a:spcBef>
                <a:spcPts val="0"/>
              </a:spcBef>
              <a:buNone/>
              <a:defRPr sz="1599" b="0" i="0" u="none" strike="noStrike" cap="none">
                <a:solidFill>
                  <a:srgbClr val="888888"/>
                </a:solidFill>
                <a:latin typeface="Calibri"/>
                <a:ea typeface="Calibri"/>
                <a:cs typeface="Calibri"/>
                <a:sym typeface="Calibri"/>
              </a:defRPr>
            </a:lvl4pPr>
            <a:lvl5pPr marL="0" marR="0" lvl="4" indent="0" algn="r" rtl="0">
              <a:spcBef>
                <a:spcPts val="0"/>
              </a:spcBef>
              <a:buNone/>
              <a:defRPr sz="1599" b="0" i="0" u="none" strike="noStrike" cap="none">
                <a:solidFill>
                  <a:srgbClr val="888888"/>
                </a:solidFill>
                <a:latin typeface="Calibri"/>
                <a:ea typeface="Calibri"/>
                <a:cs typeface="Calibri"/>
                <a:sym typeface="Calibri"/>
              </a:defRPr>
            </a:lvl5pPr>
            <a:lvl6pPr marL="0" marR="0" lvl="5" indent="0" algn="r" rtl="0">
              <a:spcBef>
                <a:spcPts val="0"/>
              </a:spcBef>
              <a:buNone/>
              <a:defRPr sz="1599" b="0" i="0" u="none" strike="noStrike" cap="none">
                <a:solidFill>
                  <a:srgbClr val="888888"/>
                </a:solidFill>
                <a:latin typeface="Calibri"/>
                <a:ea typeface="Calibri"/>
                <a:cs typeface="Calibri"/>
                <a:sym typeface="Calibri"/>
              </a:defRPr>
            </a:lvl6pPr>
            <a:lvl7pPr marL="0" marR="0" lvl="6" indent="0" algn="r" rtl="0">
              <a:spcBef>
                <a:spcPts val="0"/>
              </a:spcBef>
              <a:buNone/>
              <a:defRPr sz="1599" b="0" i="0" u="none" strike="noStrike" cap="none">
                <a:solidFill>
                  <a:srgbClr val="888888"/>
                </a:solidFill>
                <a:latin typeface="Calibri"/>
                <a:ea typeface="Calibri"/>
                <a:cs typeface="Calibri"/>
                <a:sym typeface="Calibri"/>
              </a:defRPr>
            </a:lvl7pPr>
            <a:lvl8pPr marL="0" marR="0" lvl="7" indent="0" algn="r" rtl="0">
              <a:spcBef>
                <a:spcPts val="0"/>
              </a:spcBef>
              <a:buNone/>
              <a:defRPr sz="1599" b="0" i="0" u="none" strike="noStrike" cap="none">
                <a:solidFill>
                  <a:srgbClr val="888888"/>
                </a:solidFill>
                <a:latin typeface="Calibri"/>
                <a:ea typeface="Calibri"/>
                <a:cs typeface="Calibri"/>
                <a:sym typeface="Calibri"/>
              </a:defRPr>
            </a:lvl8pPr>
            <a:lvl9pPr marL="0" marR="0" lvl="8" indent="0" algn="r" rtl="0">
              <a:spcBef>
                <a:spcPts val="0"/>
              </a:spcBef>
              <a:buNone/>
              <a:defRPr sz="15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16" name="Google Shape;16;p60"/>
          <p:cNvGrpSpPr/>
          <p:nvPr/>
        </p:nvGrpSpPr>
        <p:grpSpPr>
          <a:xfrm>
            <a:off x="10777976" y="223305"/>
            <a:ext cx="1179560" cy="185138"/>
            <a:chOff x="7919542" y="328894"/>
            <a:chExt cx="957000" cy="150345"/>
          </a:xfrm>
        </p:grpSpPr>
        <p:pic>
          <p:nvPicPr>
            <p:cNvPr id="17" name="Google Shape;17;p60"/>
            <p:cNvPicPr preferRelativeResize="0"/>
            <p:nvPr/>
          </p:nvPicPr>
          <p:blipFill rotWithShape="1">
            <a:blip r:embed="rId15">
              <a:alphaModFix/>
            </a:blip>
            <a:srcRect/>
            <a:stretch/>
          </p:blipFill>
          <p:spPr>
            <a:xfrm>
              <a:off x="7919542" y="345210"/>
              <a:ext cx="498247" cy="134029"/>
            </a:xfrm>
            <a:prstGeom prst="rect">
              <a:avLst/>
            </a:prstGeom>
            <a:noFill/>
            <a:ln>
              <a:noFill/>
            </a:ln>
          </p:spPr>
        </p:pic>
        <p:pic>
          <p:nvPicPr>
            <p:cNvPr id="18" name="Google Shape;18;p60" descr="mba.png"/>
            <p:cNvPicPr preferRelativeResize="0"/>
            <p:nvPr/>
          </p:nvPicPr>
          <p:blipFill rotWithShape="1">
            <a:blip r:embed="rId16">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
        <p:cNvGrpSpPr/>
        <p:nvPr/>
      </p:nvGrpSpPr>
      <p:grpSpPr>
        <a:xfrm>
          <a:off x="0" y="0"/>
          <a:ext cx="0" cy="0"/>
          <a:chOff x="0" y="0"/>
          <a:chExt cx="0" cy="0"/>
        </a:xfrm>
      </p:grpSpPr>
      <p:sp>
        <p:nvSpPr>
          <p:cNvPr id="90" name="Google Shape;9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2" name="Google Shape;9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3" name="Google Shape;9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4" name="Google Shape;9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grpSp>
        <p:nvGrpSpPr>
          <p:cNvPr id="95" name="Google Shape;95;p63"/>
          <p:cNvGrpSpPr/>
          <p:nvPr/>
        </p:nvGrpSpPr>
        <p:grpSpPr>
          <a:xfrm>
            <a:off x="10773645" y="223306"/>
            <a:ext cx="1178469" cy="185138"/>
            <a:chOff x="7919542" y="328894"/>
            <a:chExt cx="957000" cy="150345"/>
          </a:xfrm>
        </p:grpSpPr>
        <p:pic>
          <p:nvPicPr>
            <p:cNvPr id="96" name="Google Shape;96;p63"/>
            <p:cNvPicPr preferRelativeResize="0"/>
            <p:nvPr/>
          </p:nvPicPr>
          <p:blipFill rotWithShape="1">
            <a:blip r:embed="rId13">
              <a:alphaModFix/>
            </a:blip>
            <a:srcRect/>
            <a:stretch/>
          </p:blipFill>
          <p:spPr>
            <a:xfrm>
              <a:off x="7919542" y="345210"/>
              <a:ext cx="498247" cy="134029"/>
            </a:xfrm>
            <a:prstGeom prst="rect">
              <a:avLst/>
            </a:prstGeom>
            <a:noFill/>
            <a:ln>
              <a:noFill/>
            </a:ln>
          </p:spPr>
        </p:pic>
        <p:pic>
          <p:nvPicPr>
            <p:cNvPr id="97" name="Google Shape;97;p63" descr="mba.png"/>
            <p:cNvPicPr preferRelativeResize="0"/>
            <p:nvPr/>
          </p:nvPicPr>
          <p:blipFill rotWithShape="1">
            <a:blip r:embed="rId14">
              <a:alphaModFix/>
            </a:blip>
            <a:srcRect/>
            <a:stretch/>
          </p:blipFill>
          <p:spPr>
            <a:xfrm>
              <a:off x="8518622" y="328894"/>
              <a:ext cx="357920" cy="14531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 descr="fiap_elemento1.png">
            <a:extLst>
              <a:ext uri="{FF2B5EF4-FFF2-40B4-BE49-F238E27FC236}">
                <a16:creationId xmlns:a16="http://schemas.microsoft.com/office/drawing/2014/main" id="{BC1E70F3-7777-5A4C-A91B-972B92D521D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1655"/>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4"/>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fld id="{864E9205-9656-6046-8C3D-28FDB8803E63}" type="datetimeFigureOut">
              <a:rPr lang="en-US" smtClean="0"/>
              <a:t>5/1/25</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fld id="{ABC49B36-4058-3742-A64C-523393E04A2E}" type="slidenum">
              <a:rPr lang="en-US" smtClean="0"/>
              <a:t>‹nº›</a:t>
            </a:fld>
            <a:endParaRPr lang="en-US"/>
          </a:p>
        </p:txBody>
      </p:sp>
      <p:grpSp>
        <p:nvGrpSpPr>
          <p:cNvPr id="11" name="Group 5">
            <a:extLst>
              <a:ext uri="{FF2B5EF4-FFF2-40B4-BE49-F238E27FC236}">
                <a16:creationId xmlns:a16="http://schemas.microsoft.com/office/drawing/2014/main" id="{2287E5D5-86AA-BA41-AD5B-C512E4ADA64F}"/>
              </a:ext>
            </a:extLst>
          </p:cNvPr>
          <p:cNvGrpSpPr/>
          <p:nvPr userDrawn="1"/>
        </p:nvGrpSpPr>
        <p:grpSpPr>
          <a:xfrm>
            <a:off x="10777976" y="223305"/>
            <a:ext cx="1179560" cy="185138"/>
            <a:chOff x="7919542" y="328894"/>
            <a:chExt cx="957000" cy="150345"/>
          </a:xfrm>
        </p:grpSpPr>
        <p:pic>
          <p:nvPicPr>
            <p:cNvPr id="13" name="Imagem 1">
              <a:extLst>
                <a:ext uri="{FF2B5EF4-FFF2-40B4-BE49-F238E27FC236}">
                  <a16:creationId xmlns:a16="http://schemas.microsoft.com/office/drawing/2014/main" id="{88405014-CFAE-AA46-826B-C6318AB3B45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45D96DEE-F149-EB4A-95B1-85F69FCBE1C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93531552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609036" rtl="0" eaLnBrk="1" latinLnBrk="0" hangingPunct="1">
        <a:spcBef>
          <a:spcPct val="0"/>
        </a:spcBef>
        <a:buNone/>
        <a:defRPr sz="5861" kern="1200">
          <a:solidFill>
            <a:schemeClr val="tx1"/>
          </a:solidFill>
          <a:latin typeface="+mj-lt"/>
          <a:ea typeface="+mj-ea"/>
          <a:cs typeface="+mj-cs"/>
        </a:defRPr>
      </a:lvl1pPr>
    </p:titleStyle>
    <p:bodyStyle>
      <a:lvl1pPr marL="456777" indent="-456777" algn="l" defTabSz="609036" rtl="0" eaLnBrk="1" latinLnBrk="0" hangingPunct="1">
        <a:spcBef>
          <a:spcPct val="20000"/>
        </a:spcBef>
        <a:buFont typeface="Arial"/>
        <a:buChar char="•"/>
        <a:defRPr sz="4263" kern="1200">
          <a:solidFill>
            <a:schemeClr val="tx1"/>
          </a:solidFill>
          <a:latin typeface="+mn-lt"/>
          <a:ea typeface="+mn-ea"/>
          <a:cs typeface="+mn-cs"/>
        </a:defRPr>
      </a:lvl1pPr>
      <a:lvl2pPr marL="989684" indent="-380648" algn="l" defTabSz="609036" rtl="0" eaLnBrk="1" latinLnBrk="0" hangingPunct="1">
        <a:spcBef>
          <a:spcPct val="20000"/>
        </a:spcBef>
        <a:buFont typeface="Arial"/>
        <a:buChar char="–"/>
        <a:defRPr sz="3730" kern="1200">
          <a:solidFill>
            <a:schemeClr val="tx1"/>
          </a:solidFill>
          <a:latin typeface="+mn-lt"/>
          <a:ea typeface="+mn-ea"/>
          <a:cs typeface="+mn-cs"/>
        </a:defRPr>
      </a:lvl2pPr>
      <a:lvl3pPr marL="1522590" indent="-304518" algn="l" defTabSz="609036" rtl="0" eaLnBrk="1" latinLnBrk="0" hangingPunct="1">
        <a:spcBef>
          <a:spcPct val="20000"/>
        </a:spcBef>
        <a:buFont typeface="Arial"/>
        <a:buChar char="•"/>
        <a:defRPr sz="3197" kern="1200">
          <a:solidFill>
            <a:schemeClr val="tx1"/>
          </a:solidFill>
          <a:latin typeface="+mn-lt"/>
          <a:ea typeface="+mn-ea"/>
          <a:cs typeface="+mn-cs"/>
        </a:defRPr>
      </a:lvl3pPr>
      <a:lvl4pPr marL="2131626" indent="-304518" algn="l" defTabSz="609036" rtl="0" eaLnBrk="1" latinLnBrk="0" hangingPunct="1">
        <a:spcBef>
          <a:spcPct val="20000"/>
        </a:spcBef>
        <a:buFont typeface="Arial"/>
        <a:buChar char="–"/>
        <a:defRPr sz="2664" kern="1200">
          <a:solidFill>
            <a:schemeClr val="tx1"/>
          </a:solidFill>
          <a:latin typeface="+mn-lt"/>
          <a:ea typeface="+mn-ea"/>
          <a:cs typeface="+mn-cs"/>
        </a:defRPr>
      </a:lvl4pPr>
      <a:lvl5pPr marL="2740663" indent="-304518" algn="l" defTabSz="609036" rtl="0" eaLnBrk="1" latinLnBrk="0" hangingPunct="1">
        <a:spcBef>
          <a:spcPct val="20000"/>
        </a:spcBef>
        <a:buFont typeface="Arial"/>
        <a:buChar char="»"/>
        <a:defRPr sz="2664" kern="1200">
          <a:solidFill>
            <a:schemeClr val="tx1"/>
          </a:solidFill>
          <a:latin typeface="+mn-lt"/>
          <a:ea typeface="+mn-ea"/>
          <a:cs typeface="+mn-cs"/>
        </a:defRPr>
      </a:lvl5pPr>
      <a:lvl6pPr marL="3349699" indent="-304518" algn="l" defTabSz="609036" rtl="0" eaLnBrk="1" latinLnBrk="0" hangingPunct="1">
        <a:spcBef>
          <a:spcPct val="20000"/>
        </a:spcBef>
        <a:buFont typeface="Arial"/>
        <a:buChar char="•"/>
        <a:defRPr sz="2664" kern="1200">
          <a:solidFill>
            <a:schemeClr val="tx1"/>
          </a:solidFill>
          <a:latin typeface="+mn-lt"/>
          <a:ea typeface="+mn-ea"/>
          <a:cs typeface="+mn-cs"/>
        </a:defRPr>
      </a:lvl6pPr>
      <a:lvl7pPr marL="3958735" indent="-304518" algn="l" defTabSz="609036"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6"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6"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6" rtl="0" eaLnBrk="1" latinLnBrk="0" hangingPunct="1">
        <a:defRPr sz="2398" kern="1200">
          <a:solidFill>
            <a:schemeClr val="tx1"/>
          </a:solidFill>
          <a:latin typeface="+mn-lt"/>
          <a:ea typeface="+mn-ea"/>
          <a:cs typeface="+mn-cs"/>
        </a:defRPr>
      </a:lvl1pPr>
      <a:lvl2pPr marL="609036" algn="l" defTabSz="609036" rtl="0" eaLnBrk="1" latinLnBrk="0" hangingPunct="1">
        <a:defRPr sz="2398" kern="1200">
          <a:solidFill>
            <a:schemeClr val="tx1"/>
          </a:solidFill>
          <a:latin typeface="+mn-lt"/>
          <a:ea typeface="+mn-ea"/>
          <a:cs typeface="+mn-cs"/>
        </a:defRPr>
      </a:lvl2pPr>
      <a:lvl3pPr marL="1218072" algn="l" defTabSz="609036" rtl="0" eaLnBrk="1" latinLnBrk="0" hangingPunct="1">
        <a:defRPr sz="2398" kern="1200">
          <a:solidFill>
            <a:schemeClr val="tx1"/>
          </a:solidFill>
          <a:latin typeface="+mn-lt"/>
          <a:ea typeface="+mn-ea"/>
          <a:cs typeface="+mn-cs"/>
        </a:defRPr>
      </a:lvl3pPr>
      <a:lvl4pPr marL="1827108" algn="l" defTabSz="609036" rtl="0" eaLnBrk="1" latinLnBrk="0" hangingPunct="1">
        <a:defRPr sz="2398" kern="1200">
          <a:solidFill>
            <a:schemeClr val="tx1"/>
          </a:solidFill>
          <a:latin typeface="+mn-lt"/>
          <a:ea typeface="+mn-ea"/>
          <a:cs typeface="+mn-cs"/>
        </a:defRPr>
      </a:lvl4pPr>
      <a:lvl5pPr marL="2436144" algn="l" defTabSz="609036" rtl="0" eaLnBrk="1" latinLnBrk="0" hangingPunct="1">
        <a:defRPr sz="2398" kern="1200">
          <a:solidFill>
            <a:schemeClr val="tx1"/>
          </a:solidFill>
          <a:latin typeface="+mn-lt"/>
          <a:ea typeface="+mn-ea"/>
          <a:cs typeface="+mn-cs"/>
        </a:defRPr>
      </a:lvl5pPr>
      <a:lvl6pPr marL="3045181" algn="l" defTabSz="609036" rtl="0" eaLnBrk="1" latinLnBrk="0" hangingPunct="1">
        <a:defRPr sz="2398" kern="1200">
          <a:solidFill>
            <a:schemeClr val="tx1"/>
          </a:solidFill>
          <a:latin typeface="+mn-lt"/>
          <a:ea typeface="+mn-ea"/>
          <a:cs typeface="+mn-cs"/>
        </a:defRPr>
      </a:lvl6pPr>
      <a:lvl7pPr marL="3654217" algn="l" defTabSz="609036" rtl="0" eaLnBrk="1" latinLnBrk="0" hangingPunct="1">
        <a:defRPr sz="2398" kern="1200">
          <a:solidFill>
            <a:schemeClr val="tx1"/>
          </a:solidFill>
          <a:latin typeface="+mn-lt"/>
          <a:ea typeface="+mn-ea"/>
          <a:cs typeface="+mn-cs"/>
        </a:defRPr>
      </a:lvl7pPr>
      <a:lvl8pPr marL="4263253" algn="l" defTabSz="609036" rtl="0" eaLnBrk="1" latinLnBrk="0" hangingPunct="1">
        <a:defRPr sz="2398" kern="1200">
          <a:solidFill>
            <a:schemeClr val="tx1"/>
          </a:solidFill>
          <a:latin typeface="+mn-lt"/>
          <a:ea typeface="+mn-ea"/>
          <a:cs typeface="+mn-cs"/>
        </a:defRPr>
      </a:lvl8pPr>
      <a:lvl9pPr marL="4872289" algn="l" defTabSz="609036" rtl="0" eaLnBrk="1" latinLnBrk="0" hangingPunct="1">
        <a:defRPr sz="2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learn.deeplearning.ai/langchain"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cursos.alura.com.br/ai-generativa-michelpf-1696298768913-p66638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
          <p:cNvPicPr preferRelativeResize="0"/>
          <p:nvPr/>
        </p:nvPicPr>
        <p:blipFill rotWithShape="1">
          <a:blip r:embed="rId3">
            <a:alphaModFix/>
          </a:blip>
          <a:srcRect/>
          <a:stretch/>
        </p:blipFill>
        <p:spPr>
          <a:xfrm>
            <a:off x="-5641" y="-6344"/>
            <a:ext cx="12203282" cy="6864345"/>
          </a:xfrm>
          <a:prstGeom prst="rect">
            <a:avLst/>
          </a:prstGeom>
          <a:noFill/>
          <a:ln>
            <a:noFill/>
          </a:ln>
        </p:spPr>
      </p:pic>
      <p:pic>
        <p:nvPicPr>
          <p:cNvPr id="172" name="Google Shape;172;p1"/>
          <p:cNvPicPr preferRelativeResize="0"/>
          <p:nvPr/>
        </p:nvPicPr>
        <p:blipFill rotWithShape="1">
          <a:blip r:embed="rId4">
            <a:alphaModFix/>
          </a:blip>
          <a:srcRect/>
          <a:stretch/>
        </p:blipFill>
        <p:spPr>
          <a:xfrm>
            <a:off x="4891055" y="1356452"/>
            <a:ext cx="2409891" cy="648261"/>
          </a:xfrm>
          <a:prstGeom prst="rect">
            <a:avLst/>
          </a:prstGeom>
          <a:noFill/>
          <a:ln>
            <a:noFill/>
          </a:ln>
        </p:spPr>
      </p:pic>
      <p:pic>
        <p:nvPicPr>
          <p:cNvPr id="173" name="Google Shape;173;p1" descr="fiap_elemento1.png"/>
          <p:cNvPicPr preferRelativeResize="0"/>
          <p:nvPr/>
        </p:nvPicPr>
        <p:blipFill rotWithShape="1">
          <a:blip r:embed="rId5">
            <a:alphaModFix/>
          </a:blip>
          <a:srcRect/>
          <a:stretch/>
        </p:blipFill>
        <p:spPr>
          <a:xfrm>
            <a:off x="5639" y="0"/>
            <a:ext cx="12180722" cy="68516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BBF517DE-49D2-5FE1-5828-344A5009F492}"/>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A29C690E-B5BB-1F63-7052-C7D545616B3C}"/>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IMAGEM</a:t>
            </a:r>
            <a:endParaRPr dirty="0"/>
          </a:p>
        </p:txBody>
      </p:sp>
      <p:sp>
        <p:nvSpPr>
          <p:cNvPr id="8" name="Retângulo 7">
            <a:extLst>
              <a:ext uri="{FF2B5EF4-FFF2-40B4-BE49-F238E27FC236}">
                <a16:creationId xmlns:a16="http://schemas.microsoft.com/office/drawing/2014/main" id="{5E2A23CC-81E9-6E6D-D97F-DBD7E6087C4A}"/>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3C243E47-0440-D01B-22D9-018C08AAF529}"/>
              </a:ext>
            </a:extLst>
          </p:cNvPr>
          <p:cNvSpPr txBox="1"/>
          <p:nvPr/>
        </p:nvSpPr>
        <p:spPr>
          <a:xfrm>
            <a:off x="280415" y="1065317"/>
            <a:ext cx="11764439" cy="83095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Para experimentar os diferentes modelos, é recomendável testá-los antes nos playgrounds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dispon</a:t>
            </a:r>
            <a:r>
              <a:rPr lang="pt-BR" sz="1600" dirty="0" err="1">
                <a:solidFill>
                  <a:srgbClr val="94A2AC"/>
                </a:solidFill>
                <a:latin typeface="Roboto"/>
                <a:ea typeface="Roboto"/>
                <a:cs typeface="Roboto"/>
                <a:sym typeface="Roboto"/>
              </a:rPr>
              <a:t>íveis</a:t>
            </a:r>
            <a:r>
              <a:rPr lang="pt-BR" sz="1600" dirty="0">
                <a:solidFill>
                  <a:srgbClr val="94A2AC"/>
                </a:solidFill>
                <a:latin typeface="Roboto"/>
                <a:ea typeface="Roboto"/>
                <a:cs typeface="Roboto"/>
                <a:sym typeface="Roboto"/>
              </a:rPr>
              <a:t>. Voltados para chat, texto ou imagem, neles é possível testar diferentes configurações e ter acesso a especificação de </a:t>
            </a:r>
            <a:r>
              <a:rPr lang="pt-BR" sz="1600" dirty="0" err="1">
                <a:solidFill>
                  <a:srgbClr val="94A2AC"/>
                </a:solidFill>
                <a:latin typeface="Roboto"/>
                <a:ea typeface="Roboto"/>
                <a:cs typeface="Roboto"/>
                <a:sym typeface="Roboto"/>
              </a:rPr>
              <a:t>payload</a:t>
            </a:r>
            <a:r>
              <a:rPr lang="pt-BR" sz="1600" dirty="0">
                <a:solidFill>
                  <a:srgbClr val="94A2AC"/>
                </a:solidFill>
                <a:latin typeface="Roboto"/>
                <a:ea typeface="Roboto"/>
                <a:cs typeface="Roboto"/>
                <a:sym typeface="Roboto"/>
              </a:rPr>
              <a:t> dos mesmos ao utilizá-los integrados no AWS SDK.</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9" name="Imagem 8">
            <a:extLst>
              <a:ext uri="{FF2B5EF4-FFF2-40B4-BE49-F238E27FC236}">
                <a16:creationId xmlns:a16="http://schemas.microsoft.com/office/drawing/2014/main" id="{804893E4-BA65-2A73-AAD0-A721DD38E026}"/>
              </a:ext>
            </a:extLst>
          </p:cNvPr>
          <p:cNvPicPr>
            <a:picLocks noChangeAspect="1"/>
          </p:cNvPicPr>
          <p:nvPr/>
        </p:nvPicPr>
        <p:blipFill>
          <a:blip r:embed="rId3"/>
          <a:stretch>
            <a:fillRect/>
          </a:stretch>
        </p:blipFill>
        <p:spPr>
          <a:xfrm>
            <a:off x="1110733" y="1999850"/>
            <a:ext cx="10434145" cy="4768396"/>
          </a:xfrm>
          <a:prstGeom prst="rect">
            <a:avLst/>
          </a:prstGeom>
        </p:spPr>
      </p:pic>
    </p:spTree>
    <p:extLst>
      <p:ext uri="{BB962C8B-B14F-4D97-AF65-F5344CB8AC3E}">
        <p14:creationId xmlns:p14="http://schemas.microsoft.com/office/powerpoint/2010/main" val="272439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C555A593-1861-D59D-20D6-4D4395199C45}"/>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2D3BDB61-7F92-4E2E-E17A-6729B773361D}"/>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IMAGEM</a:t>
            </a:r>
            <a:endParaRPr dirty="0"/>
          </a:p>
        </p:txBody>
      </p:sp>
      <p:sp>
        <p:nvSpPr>
          <p:cNvPr id="8" name="Retângulo 7">
            <a:extLst>
              <a:ext uri="{FF2B5EF4-FFF2-40B4-BE49-F238E27FC236}">
                <a16:creationId xmlns:a16="http://schemas.microsoft.com/office/drawing/2014/main" id="{A6ABD1D7-C583-E69C-BC5E-FF1AFC8FEFE7}"/>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AFD626F2-5408-C928-2BE1-AE6782A016F5}"/>
              </a:ext>
            </a:extLst>
          </p:cNvPr>
          <p:cNvSpPr txBox="1"/>
          <p:nvPr/>
        </p:nvSpPr>
        <p:spPr>
          <a:xfrm>
            <a:off x="280415" y="1065317"/>
            <a:ext cx="11764439" cy="181584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Os modelos de imagem possuem algumas opções que variam de cada um deles, ou seja, nem todos possuem:</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lang="pt-BR" sz="16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1" u="none" strike="noStrike" kern="0" cap="none" spc="0" normalizeH="0" baseline="0" noProof="0" dirty="0">
                <a:ln>
                  <a:noFill/>
                </a:ln>
                <a:solidFill>
                  <a:srgbClr val="94A2AC"/>
                </a:solidFill>
                <a:effectLst/>
                <a:uLnTx/>
                <a:uFillTx/>
                <a:latin typeface="Roboto"/>
                <a:ea typeface="Roboto"/>
                <a:cs typeface="Roboto"/>
                <a:sym typeface="Roboto"/>
              </a:rPr>
              <a:t>Prompt negativo</a:t>
            </a:r>
            <a:r>
              <a:rPr kumimoji="0" lang="pt-BR" sz="1600" b="0" u="none" strike="noStrike" kern="0" cap="none" spc="0" normalizeH="0" baseline="0" noProof="0" dirty="0">
                <a:ln>
                  <a:noFill/>
                </a:ln>
                <a:solidFill>
                  <a:srgbClr val="94A2AC"/>
                </a:solidFill>
                <a:effectLst/>
                <a:uLnTx/>
                <a:uFillTx/>
                <a:latin typeface="Roboto"/>
                <a:ea typeface="Roboto"/>
                <a:cs typeface="Roboto"/>
                <a:sym typeface="Roboto"/>
              </a:rPr>
              <a:t>: termos e palavras que não devem ser consideradas na geração.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600" b="1" dirty="0">
                <a:solidFill>
                  <a:srgbClr val="94A2AC"/>
                </a:solidFill>
                <a:latin typeface="Roboto"/>
                <a:ea typeface="Roboto"/>
                <a:cs typeface="Roboto"/>
                <a:sym typeface="Roboto"/>
              </a:rPr>
              <a:t>Imagem de referência</a:t>
            </a:r>
            <a:r>
              <a:rPr lang="pt-BR" sz="1600" dirty="0">
                <a:solidFill>
                  <a:srgbClr val="94A2AC"/>
                </a:solidFill>
                <a:latin typeface="Roboto"/>
                <a:ea typeface="Roboto"/>
                <a:cs typeface="Roboto"/>
                <a:sym typeface="Roboto"/>
              </a:rPr>
              <a:t>: imagem de base para o modelo seguir</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1" u="none" strike="noStrike" kern="0" cap="none" spc="0" normalizeH="0" baseline="0" noProof="0" dirty="0">
                <a:ln>
                  <a:noFill/>
                </a:ln>
                <a:solidFill>
                  <a:srgbClr val="94A2AC"/>
                </a:solidFill>
                <a:effectLst/>
                <a:uLnTx/>
                <a:uFillTx/>
                <a:latin typeface="Roboto"/>
                <a:ea typeface="Roboto"/>
                <a:cs typeface="Roboto"/>
                <a:sym typeface="Roboto"/>
              </a:rPr>
              <a:t>Tamanho</a:t>
            </a:r>
            <a:r>
              <a:rPr kumimoji="0" lang="pt-BR" sz="1600" b="0" u="none" strike="noStrike" kern="0" cap="none" spc="0" normalizeH="0" baseline="0" noProof="0" dirty="0">
                <a:ln>
                  <a:noFill/>
                </a:ln>
                <a:solidFill>
                  <a:srgbClr val="94A2AC"/>
                </a:solidFill>
                <a:effectLst/>
                <a:uLnTx/>
                <a:uFillTx/>
                <a:latin typeface="Roboto"/>
                <a:ea typeface="Roboto"/>
                <a:cs typeface="Roboto"/>
                <a:sym typeface="Roboto"/>
              </a:rPr>
              <a:t>: diferentes resoluções, quanto maior, maior o consumo e o custo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600" b="1" dirty="0">
                <a:solidFill>
                  <a:srgbClr val="94A2AC"/>
                </a:solidFill>
                <a:latin typeface="Roboto"/>
                <a:ea typeface="Roboto"/>
                <a:cs typeface="Roboto"/>
                <a:sym typeface="Roboto"/>
              </a:rPr>
              <a:t>Força do prompt</a:t>
            </a:r>
            <a:r>
              <a:rPr lang="pt-BR" sz="1600" dirty="0">
                <a:solidFill>
                  <a:srgbClr val="94A2AC"/>
                </a:solidFill>
                <a:latin typeface="Roboto"/>
                <a:ea typeface="Roboto"/>
                <a:cs typeface="Roboto"/>
                <a:sym typeface="Roboto"/>
              </a:rPr>
              <a:t>: associado a liberdade do modelo ser influenciado mais ou menos pelo prompt.</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1" u="none" strike="noStrike" kern="0" cap="none" spc="0" normalizeH="0" baseline="0" noProof="0" dirty="0">
                <a:ln>
                  <a:noFill/>
                </a:ln>
                <a:solidFill>
                  <a:srgbClr val="94A2AC"/>
                </a:solidFill>
                <a:effectLst/>
                <a:uLnTx/>
                <a:uFillTx/>
                <a:latin typeface="Roboto"/>
                <a:ea typeface="Roboto"/>
                <a:cs typeface="Roboto"/>
                <a:sym typeface="Roboto"/>
              </a:rPr>
              <a:t>Propagação (ou </a:t>
            </a:r>
            <a:r>
              <a:rPr kumimoji="0" lang="pt-BR" sz="1600" b="1" u="none" strike="noStrike" kern="0" cap="none" spc="0" normalizeH="0" baseline="0" noProof="0" dirty="0" err="1">
                <a:ln>
                  <a:noFill/>
                </a:ln>
                <a:solidFill>
                  <a:srgbClr val="94A2AC"/>
                </a:solidFill>
                <a:effectLst/>
                <a:uLnTx/>
                <a:uFillTx/>
                <a:latin typeface="Roboto"/>
                <a:ea typeface="Roboto"/>
                <a:cs typeface="Roboto"/>
                <a:sym typeface="Roboto"/>
              </a:rPr>
              <a:t>seed</a:t>
            </a:r>
            <a:r>
              <a:rPr kumimoji="0" lang="pt-BR" sz="1600" b="1" u="none" strike="noStrike" kern="0" cap="none" spc="0" normalizeH="0" baseline="0" noProof="0" dirty="0">
                <a:ln>
                  <a:noFill/>
                </a:ln>
                <a:solidFill>
                  <a:srgbClr val="94A2AC"/>
                </a:solidFill>
                <a:effectLst/>
                <a:uLnTx/>
                <a:uFillTx/>
                <a:latin typeface="Roboto"/>
                <a:ea typeface="Roboto"/>
                <a:cs typeface="Roboto"/>
                <a:sym typeface="Roboto"/>
              </a:rPr>
              <a:t>)</a:t>
            </a:r>
            <a:r>
              <a:rPr kumimoji="0" lang="pt-BR" sz="1600" b="0" u="none" strike="noStrike" kern="0" cap="none" spc="0" normalizeH="0" baseline="0" noProof="0" dirty="0">
                <a:ln>
                  <a:noFill/>
                </a:ln>
                <a:solidFill>
                  <a:srgbClr val="94A2AC"/>
                </a:solidFill>
                <a:effectLst/>
                <a:uLnTx/>
                <a:uFillTx/>
                <a:latin typeface="Roboto"/>
                <a:ea typeface="Roboto"/>
                <a:cs typeface="Roboto"/>
                <a:sym typeface="Roboto"/>
              </a:rPr>
              <a:t>: associado a </a:t>
            </a:r>
            <a:r>
              <a:rPr lang="pt-BR" sz="1600" dirty="0">
                <a:solidFill>
                  <a:srgbClr val="94A2AC"/>
                </a:solidFill>
                <a:latin typeface="Roboto"/>
                <a:ea typeface="Roboto"/>
                <a:cs typeface="Roboto"/>
                <a:sym typeface="Roboto"/>
              </a:rPr>
              <a:t>reprodutibilidade </a:t>
            </a:r>
            <a:r>
              <a:rPr kumimoji="0" lang="pt-BR" sz="1600" b="0" u="none" strike="noStrike" kern="0" cap="none" spc="0" normalizeH="0" baseline="0" noProof="0" dirty="0">
                <a:ln>
                  <a:noFill/>
                </a:ln>
                <a:solidFill>
                  <a:srgbClr val="94A2AC"/>
                </a:solidFill>
                <a:effectLst/>
                <a:uLnTx/>
                <a:uFillTx/>
                <a:latin typeface="Roboto"/>
                <a:ea typeface="Roboto"/>
                <a:cs typeface="Roboto"/>
                <a:sym typeface="Roboto"/>
              </a:rPr>
              <a:t>do modelo.</a:t>
            </a:r>
          </a:p>
        </p:txBody>
      </p:sp>
    </p:spTree>
    <p:extLst>
      <p:ext uri="{BB962C8B-B14F-4D97-AF65-F5344CB8AC3E}">
        <p14:creationId xmlns:p14="http://schemas.microsoft.com/office/powerpoint/2010/main" val="3797827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67CC0761-FCE4-CFC0-E792-88FA5577BB40}"/>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8AF766E9-46DF-2455-1095-4578CBE5CEFD}"/>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IMAGEM</a:t>
            </a:r>
            <a:endParaRPr dirty="0"/>
          </a:p>
        </p:txBody>
      </p:sp>
      <p:sp>
        <p:nvSpPr>
          <p:cNvPr id="8" name="Retângulo 7">
            <a:extLst>
              <a:ext uri="{FF2B5EF4-FFF2-40B4-BE49-F238E27FC236}">
                <a16:creationId xmlns:a16="http://schemas.microsoft.com/office/drawing/2014/main" id="{9585552B-47F0-6D6A-FFB6-CB648FA3C331}"/>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D3C388A6-68B8-F78F-9017-FFDEAA4F2557}"/>
              </a:ext>
            </a:extLst>
          </p:cNvPr>
          <p:cNvSpPr txBox="1"/>
          <p:nvPr/>
        </p:nvSpPr>
        <p:spPr>
          <a:xfrm>
            <a:off x="4761186" y="1065317"/>
            <a:ext cx="7283668"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Para obter as especificações de chamada do modelo, clique no menu de opções ao lado do botão “Carregar exemplos”.</a:t>
            </a:r>
            <a:endParaRPr kumimoji="0" lang="pt-BR" sz="1600" b="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7" name="Imagem 6">
            <a:extLst>
              <a:ext uri="{FF2B5EF4-FFF2-40B4-BE49-F238E27FC236}">
                <a16:creationId xmlns:a16="http://schemas.microsoft.com/office/drawing/2014/main" id="{7A524301-9ECB-CABB-EA79-E0A5D50B538A}"/>
              </a:ext>
            </a:extLst>
          </p:cNvPr>
          <p:cNvPicPr>
            <a:picLocks noChangeAspect="1"/>
          </p:cNvPicPr>
          <p:nvPr/>
        </p:nvPicPr>
        <p:blipFill>
          <a:blip r:embed="rId3"/>
          <a:stretch>
            <a:fillRect/>
          </a:stretch>
        </p:blipFill>
        <p:spPr>
          <a:xfrm>
            <a:off x="5743467" y="2144548"/>
            <a:ext cx="5943337" cy="3480129"/>
          </a:xfrm>
          <a:prstGeom prst="rect">
            <a:avLst/>
          </a:prstGeom>
        </p:spPr>
      </p:pic>
      <p:pic>
        <p:nvPicPr>
          <p:cNvPr id="10" name="Imagem 9">
            <a:extLst>
              <a:ext uri="{FF2B5EF4-FFF2-40B4-BE49-F238E27FC236}">
                <a16:creationId xmlns:a16="http://schemas.microsoft.com/office/drawing/2014/main" id="{13F2BAAA-678A-F0C8-F467-16E7F8C864F5}"/>
              </a:ext>
            </a:extLst>
          </p:cNvPr>
          <p:cNvPicPr>
            <a:picLocks noChangeAspect="1"/>
          </p:cNvPicPr>
          <p:nvPr/>
        </p:nvPicPr>
        <p:blipFill>
          <a:blip r:embed="rId4"/>
          <a:stretch>
            <a:fillRect/>
          </a:stretch>
        </p:blipFill>
        <p:spPr>
          <a:xfrm>
            <a:off x="280415" y="1065048"/>
            <a:ext cx="4356100" cy="2159000"/>
          </a:xfrm>
          <a:prstGeom prst="rect">
            <a:avLst/>
          </a:prstGeom>
        </p:spPr>
      </p:pic>
      <p:sp>
        <p:nvSpPr>
          <p:cNvPr id="11" name="Retângulo 10">
            <a:extLst>
              <a:ext uri="{FF2B5EF4-FFF2-40B4-BE49-F238E27FC236}">
                <a16:creationId xmlns:a16="http://schemas.microsoft.com/office/drawing/2014/main" id="{2B5BE4CD-AD2A-4868-C664-8C67A9E4D13C}"/>
              </a:ext>
            </a:extLst>
          </p:cNvPr>
          <p:cNvSpPr/>
          <p:nvPr/>
        </p:nvSpPr>
        <p:spPr>
          <a:xfrm>
            <a:off x="1387366" y="2260322"/>
            <a:ext cx="2312276" cy="274751"/>
          </a:xfrm>
          <a:prstGeom prst="rect">
            <a:avLst/>
          </a:prstGeom>
          <a:noFill/>
          <a:ln>
            <a:solidFill>
              <a:srgbClr val="E037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000" dirty="0">
              <a:latin typeface="Roboto" panose="02000000000000000000" pitchFamily="2" charset="0"/>
              <a:ea typeface="Roboto" panose="02000000000000000000" pitchFamily="2" charset="0"/>
              <a:cs typeface="Roboto" panose="02000000000000000000" pitchFamily="2" charset="0"/>
            </a:endParaRPr>
          </a:p>
        </p:txBody>
      </p:sp>
      <p:cxnSp>
        <p:nvCxnSpPr>
          <p:cNvPr id="12" name="Conector em Curva 11">
            <a:extLst>
              <a:ext uri="{FF2B5EF4-FFF2-40B4-BE49-F238E27FC236}">
                <a16:creationId xmlns:a16="http://schemas.microsoft.com/office/drawing/2014/main" id="{D74052FF-ACE4-1707-BF01-4DC5135B4E1E}"/>
              </a:ext>
            </a:extLst>
          </p:cNvPr>
          <p:cNvCxnSpPr>
            <a:cxnSpLocks/>
            <a:stCxn id="11" idx="2"/>
            <a:endCxn id="7" idx="1"/>
          </p:cNvCxnSpPr>
          <p:nvPr/>
        </p:nvCxnSpPr>
        <p:spPr>
          <a:xfrm rot="16200000" flipH="1">
            <a:off x="3468715" y="1609861"/>
            <a:ext cx="1349540" cy="3199963"/>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307;p14">
            <a:extLst>
              <a:ext uri="{FF2B5EF4-FFF2-40B4-BE49-F238E27FC236}">
                <a16:creationId xmlns:a16="http://schemas.microsoft.com/office/drawing/2014/main" id="{E0C1B5D7-7548-B3C1-4763-601B5C4274B0}"/>
              </a:ext>
            </a:extLst>
          </p:cNvPr>
          <p:cNvSpPr txBox="1"/>
          <p:nvPr/>
        </p:nvSpPr>
        <p:spPr>
          <a:xfrm>
            <a:off x="3274542" y="5909973"/>
            <a:ext cx="8412262"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O body de invocação dos modelos varia de modelo para modelo e fabricante para fabricante. </a:t>
            </a:r>
            <a:r>
              <a:rPr lang="pt-BR" sz="1600" i="1" dirty="0">
                <a:solidFill>
                  <a:srgbClr val="94A2AC"/>
                </a:solidFill>
                <a:latin typeface="Roboto"/>
                <a:ea typeface="Roboto"/>
                <a:cs typeface="Roboto"/>
                <a:sym typeface="Roboto"/>
              </a:rPr>
              <a:t>É necessário adaptar cada um deles em sua aplicação </a:t>
            </a:r>
            <a:r>
              <a:rPr lang="pt-BR" sz="1600" i="1" dirty="0" err="1">
                <a:solidFill>
                  <a:srgbClr val="94A2AC"/>
                </a:solidFill>
                <a:latin typeface="Roboto"/>
                <a:ea typeface="Roboto"/>
                <a:cs typeface="Roboto"/>
                <a:sym typeface="Roboto"/>
              </a:rPr>
              <a:t>backend</a:t>
            </a:r>
            <a:r>
              <a:rPr lang="pt-BR" sz="1600" i="1" dirty="0">
                <a:solidFill>
                  <a:srgbClr val="94A2AC"/>
                </a:solidFill>
                <a:latin typeface="Roboto"/>
                <a:ea typeface="Roboto"/>
                <a:cs typeface="Roboto"/>
                <a:sym typeface="Roboto"/>
              </a:rPr>
              <a:t>.</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29" name="CaixaDeTexto 28">
            <a:extLst>
              <a:ext uri="{FF2B5EF4-FFF2-40B4-BE49-F238E27FC236}">
                <a16:creationId xmlns:a16="http://schemas.microsoft.com/office/drawing/2014/main" id="{3B1CD82B-FE4C-555A-F9EB-6E659DB038BD}"/>
              </a:ext>
            </a:extLst>
          </p:cNvPr>
          <p:cNvSpPr txBox="1"/>
          <p:nvPr/>
        </p:nvSpPr>
        <p:spPr>
          <a:xfrm>
            <a:off x="350477" y="3597453"/>
            <a:ext cx="4286038" cy="3046988"/>
          </a:xfrm>
          <a:prstGeom prst="rect">
            <a:avLst/>
          </a:prstGeom>
          <a:noFill/>
        </p:spPr>
        <p:txBody>
          <a:bodyPr wrap="square">
            <a:spAutoFit/>
          </a:bodyPr>
          <a:lstStyle/>
          <a:p>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textToImageParams</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text</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CE9178"/>
                </a:solidFill>
                <a:effectLst/>
                <a:latin typeface="Menlo" panose="020B0609030804020204" pitchFamily="49" charset="0"/>
              </a:rPr>
              <a:t>"gere um fazendeiro que utiliza tratores verdes, em uma imagem colorida num campo de milho"</a:t>
            </a:r>
            <a:endParaRPr lang="pt-BR" sz="1200" b="0" dirty="0">
              <a:solidFill>
                <a:srgbClr val="CCCCCC"/>
              </a:solidFill>
              <a:effectLst/>
              <a:latin typeface="Menlo" panose="020B0609030804020204" pitchFamily="49" charset="0"/>
            </a:endParaRPr>
          </a:p>
          <a:p>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taskType</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CE9178"/>
                </a:solidFill>
                <a:effectLst/>
                <a:latin typeface="Menlo" panose="020B0609030804020204" pitchFamily="49" charset="0"/>
              </a:rPr>
              <a:t>"TEXT_IMAGE"</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imageGenerationConfig</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cfgScale</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B5CEA8"/>
                </a:solidFill>
                <a:effectLst/>
                <a:latin typeface="Menlo" panose="020B0609030804020204" pitchFamily="49" charset="0"/>
              </a:rPr>
              <a:t>1.1</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seed</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B5CEA8"/>
                </a:solidFill>
                <a:effectLst/>
                <a:latin typeface="Menlo" panose="020B0609030804020204" pitchFamily="49" charset="0"/>
              </a:rPr>
              <a:t>1109605337</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quality</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CE9178"/>
                </a:solidFill>
                <a:effectLst/>
                <a:latin typeface="Menlo" panose="020B0609030804020204" pitchFamily="49" charset="0"/>
              </a:rPr>
              <a:t>"standard"</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width</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B5CEA8"/>
                </a:solidFill>
                <a:effectLst/>
                <a:latin typeface="Menlo" panose="020B0609030804020204" pitchFamily="49" charset="0"/>
              </a:rPr>
              <a:t>512</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height</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B5CEA8"/>
                </a:solidFill>
                <a:effectLst/>
                <a:latin typeface="Menlo" panose="020B0609030804020204" pitchFamily="49" charset="0"/>
              </a:rPr>
              <a:t>512</a:t>
            </a:r>
            <a:r>
              <a:rPr lang="pt-BR" sz="1200" b="0" dirty="0">
                <a:solidFill>
                  <a:srgbClr val="CCCCCC"/>
                </a:solidFill>
                <a:effectLst/>
                <a:latin typeface="Menlo" panose="020B0609030804020204" pitchFamily="49" charset="0"/>
              </a:rPr>
              <a:t>,</a:t>
            </a:r>
          </a:p>
          <a:p>
            <a:r>
              <a:rPr lang="pt-BR" sz="1200" b="0" dirty="0">
                <a:solidFill>
                  <a:srgbClr val="9CDCFE"/>
                </a:solidFill>
                <a:effectLst/>
                <a:latin typeface="Menlo" panose="020B0609030804020204" pitchFamily="49" charset="0"/>
              </a:rPr>
              <a:t>"</a:t>
            </a:r>
            <a:r>
              <a:rPr lang="pt-BR" sz="1200" b="0" dirty="0" err="1">
                <a:solidFill>
                  <a:srgbClr val="9CDCFE"/>
                </a:solidFill>
                <a:effectLst/>
                <a:latin typeface="Menlo" panose="020B0609030804020204" pitchFamily="49" charset="0"/>
              </a:rPr>
              <a:t>numberOfImages</a:t>
            </a:r>
            <a:r>
              <a:rPr lang="pt-BR" sz="1200" b="0" dirty="0">
                <a:solidFill>
                  <a:srgbClr val="9CDCFE"/>
                </a:solidFill>
                <a:effectLst/>
                <a:latin typeface="Menlo" panose="020B0609030804020204" pitchFamily="49" charset="0"/>
              </a:rPr>
              <a:t>"</a:t>
            </a:r>
            <a:r>
              <a:rPr lang="pt-BR" sz="1200" b="0" dirty="0">
                <a:solidFill>
                  <a:srgbClr val="CCCCCC"/>
                </a:solidFill>
                <a:effectLst/>
                <a:latin typeface="Menlo" panose="020B0609030804020204" pitchFamily="49" charset="0"/>
              </a:rPr>
              <a:t>: </a:t>
            </a:r>
            <a:r>
              <a:rPr lang="pt-BR" sz="1200" b="0" dirty="0">
                <a:solidFill>
                  <a:srgbClr val="B5CEA8"/>
                </a:solidFill>
                <a:effectLst/>
                <a:latin typeface="Menlo" panose="020B0609030804020204" pitchFamily="49" charset="0"/>
              </a:rPr>
              <a:t>3</a:t>
            </a:r>
            <a:endParaRPr lang="pt-BR" sz="1200" b="0" dirty="0">
              <a:solidFill>
                <a:srgbClr val="CCCCCC"/>
              </a:solidFill>
              <a:effectLst/>
              <a:latin typeface="Menlo" panose="020B0609030804020204" pitchFamily="49" charset="0"/>
            </a:endParaRPr>
          </a:p>
          <a:p>
            <a:r>
              <a:rPr lang="pt-BR" sz="1200" b="0" dirty="0">
                <a:solidFill>
                  <a:srgbClr val="CCCCCC"/>
                </a:solidFill>
                <a:effectLst/>
                <a:latin typeface="Menlo" panose="020B0609030804020204" pitchFamily="49" charset="0"/>
              </a:rPr>
              <a:t>}</a:t>
            </a:r>
          </a:p>
          <a:p>
            <a:r>
              <a:rPr lang="pt-BR" sz="1200"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402250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E062A5F0-0B18-1DE2-6A4C-DDCE3BC28372}"/>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7D5D6B11-E4B6-FF03-01B7-8746E8556320}"/>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TEXTO</a:t>
            </a:r>
            <a:endParaRPr dirty="0"/>
          </a:p>
        </p:txBody>
      </p:sp>
      <p:sp>
        <p:nvSpPr>
          <p:cNvPr id="8" name="Retângulo 7">
            <a:extLst>
              <a:ext uri="{FF2B5EF4-FFF2-40B4-BE49-F238E27FC236}">
                <a16:creationId xmlns:a16="http://schemas.microsoft.com/office/drawing/2014/main" id="{0CD583B7-094A-A739-A99C-C36DDB23C007}"/>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FAB2A064-4606-D732-1E73-1863544720EB}"/>
              </a:ext>
            </a:extLst>
          </p:cNvPr>
          <p:cNvSpPr txBox="1"/>
          <p:nvPr/>
        </p:nvSpPr>
        <p:spPr>
          <a:xfrm>
            <a:off x="280415" y="1065317"/>
            <a:ext cx="11764439"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Utilização similar ao playground de imagem. Apresenta as diferentes possibilidades de configurações como “temperatura” “top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p</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“comprimento” etc. das quais variam de cada modelo. </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4" name="Imagem 3">
            <a:extLst>
              <a:ext uri="{FF2B5EF4-FFF2-40B4-BE49-F238E27FC236}">
                <a16:creationId xmlns:a16="http://schemas.microsoft.com/office/drawing/2014/main" id="{BEBF3E4A-12DF-2301-663D-31D0AEDA7A58}"/>
              </a:ext>
            </a:extLst>
          </p:cNvPr>
          <p:cNvPicPr>
            <a:picLocks noChangeAspect="1"/>
          </p:cNvPicPr>
          <p:nvPr/>
        </p:nvPicPr>
        <p:blipFill>
          <a:blip r:embed="rId3"/>
          <a:stretch>
            <a:fillRect/>
          </a:stretch>
        </p:blipFill>
        <p:spPr>
          <a:xfrm>
            <a:off x="945561" y="2120341"/>
            <a:ext cx="10434145" cy="5651829"/>
          </a:xfrm>
          <a:prstGeom prst="rect">
            <a:avLst/>
          </a:prstGeom>
        </p:spPr>
      </p:pic>
    </p:spTree>
    <p:extLst>
      <p:ext uri="{BB962C8B-B14F-4D97-AF65-F5344CB8AC3E}">
        <p14:creationId xmlns:p14="http://schemas.microsoft.com/office/powerpoint/2010/main" val="1589590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67509293-24EE-3EC2-63DE-93AC895B23D7}"/>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DA2B36D3-3191-7F9E-B5CC-B6AB5D358C7B}"/>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TEXTO</a:t>
            </a:r>
            <a:endParaRPr dirty="0"/>
          </a:p>
        </p:txBody>
      </p:sp>
      <p:sp>
        <p:nvSpPr>
          <p:cNvPr id="8" name="Retângulo 7">
            <a:extLst>
              <a:ext uri="{FF2B5EF4-FFF2-40B4-BE49-F238E27FC236}">
                <a16:creationId xmlns:a16="http://schemas.microsoft.com/office/drawing/2014/main" id="{5430E9FC-4A6B-C884-1397-C33403AD3212}"/>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766DEAA6-DB42-D687-E162-8B88EA8312FF}"/>
              </a:ext>
            </a:extLst>
          </p:cNvPr>
          <p:cNvSpPr txBox="1"/>
          <p:nvPr/>
        </p:nvSpPr>
        <p:spPr>
          <a:xfrm>
            <a:off x="280415" y="1065317"/>
            <a:ext cx="11764439" cy="3847167"/>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A temperatura, o Top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K</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e o Top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P</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são parâmetros importantes em modelos de geração de linguagem. Eles afetam a forma como o modelo gera sua saída e influenciam a probabilidade de seleção das palavras seguintes.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1" i="0" u="none" strike="noStrike" kern="0" cap="none" spc="0" normalizeH="0" baseline="0" noProof="0" dirty="0">
                <a:ln>
                  <a:noFill/>
                </a:ln>
                <a:solidFill>
                  <a:srgbClr val="94A2AC"/>
                </a:solidFill>
                <a:effectLst/>
                <a:uLnTx/>
                <a:uFillTx/>
                <a:latin typeface="Roboto"/>
                <a:ea typeface="Roboto"/>
                <a:cs typeface="Roboto"/>
                <a:sym typeface="Roboto"/>
              </a:rPr>
              <a:t>Temperatura</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afeta a distribuição de probabilidade da saída prevista. Escolha um valor baixo para favorecer saídas de maior probabilidade. Escolha um valor alto para favorecer saídas de menor probabilidade.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Uma temperatura mais baixa produz respostas mais determinísticas, enquanto uma temperatura mais alta produz respostas mais aleatórias.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1" i="0" u="none" strike="noStrike" kern="0" cap="none" spc="0" normalizeH="0" baseline="0" noProof="0" dirty="0">
                <a:ln>
                  <a:noFill/>
                </a:ln>
                <a:solidFill>
                  <a:srgbClr val="94A2AC"/>
                </a:solidFill>
                <a:effectLst/>
                <a:uLnTx/>
                <a:uFillTx/>
                <a:latin typeface="Roboto"/>
                <a:ea typeface="Roboto"/>
                <a:cs typeface="Roboto"/>
                <a:sym typeface="Roboto"/>
              </a:rPr>
              <a:t>Top </a:t>
            </a:r>
            <a:r>
              <a:rPr kumimoji="0" lang="pt-BR" sz="1600" b="1" i="0" u="none" strike="noStrike" kern="0" cap="none" spc="0" normalizeH="0" baseline="0" noProof="0" dirty="0" err="1">
                <a:ln>
                  <a:noFill/>
                </a:ln>
                <a:solidFill>
                  <a:srgbClr val="94A2AC"/>
                </a:solidFill>
                <a:effectLst/>
                <a:uLnTx/>
                <a:uFillTx/>
                <a:latin typeface="Roboto"/>
                <a:ea typeface="Roboto"/>
                <a:cs typeface="Roboto"/>
                <a:sym typeface="Roboto"/>
              </a:rPr>
              <a:t>K</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 define o número de candidatos mais prováveis considerados para a próxima palavra. Escolha um valor baixo para limitar as </a:t>
            </a:r>
            <a:r>
              <a:rPr lang="pt-BR" sz="1600" dirty="0">
                <a:solidFill>
                  <a:srgbClr val="94A2AC"/>
                </a:solidFill>
                <a:latin typeface="Roboto"/>
                <a:ea typeface="Roboto"/>
                <a:cs typeface="Roboto"/>
                <a:sym typeface="Roboto"/>
              </a:rPr>
              <a:t>opções às saídas mais prováveis. Escolha um valor alto para ampliar as opções e considerar saídas menos prováveis.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600" dirty="0">
                <a:solidFill>
                  <a:srgbClr val="94A2AC"/>
                </a:solidFill>
                <a:latin typeface="Roboto"/>
                <a:ea typeface="Roboto"/>
                <a:cs typeface="Roboto"/>
              </a:rPr>
              <a:t>Por exemplo, um valor de 50 seleciona entre os 50 tokens mais prováveis como próximas palavras.</a:t>
            </a:r>
            <a:endParaRPr lang="pt-BR" sz="16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lang="pt-BR" sz="1600" dirty="0">
              <a:solidFill>
                <a:srgbClr val="94A2AC"/>
              </a:solidFill>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600" b="1" dirty="0">
                <a:solidFill>
                  <a:srgbClr val="94A2AC"/>
                </a:solidFill>
                <a:latin typeface="Roboto"/>
                <a:ea typeface="Roboto"/>
                <a:cs typeface="Roboto"/>
                <a:sym typeface="Roboto"/>
              </a:rPr>
              <a:t>Top </a:t>
            </a:r>
            <a:r>
              <a:rPr lang="pt-BR" sz="1600" b="1" dirty="0" err="1">
                <a:solidFill>
                  <a:srgbClr val="94A2AC"/>
                </a:solidFill>
                <a:latin typeface="Roboto"/>
                <a:ea typeface="Roboto"/>
                <a:cs typeface="Roboto"/>
                <a:sym typeface="Roboto"/>
              </a:rPr>
              <a:t>P</a:t>
            </a:r>
            <a:r>
              <a:rPr lang="pt-BR" sz="1600" dirty="0">
                <a:solidFill>
                  <a:srgbClr val="94A2AC"/>
                </a:solidFill>
                <a:latin typeface="Roboto"/>
                <a:ea typeface="Roboto"/>
                <a:cs typeface="Roboto"/>
                <a:sym typeface="Roboto"/>
              </a:rPr>
              <a:t>: define a </a:t>
            </a: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porcentagem dos candidatos mais prováveis considerados para a próxima palavra. Escolha um valor baixo para limitar as opções às saídas mais prováveis. Escolha um valor alto para ampliar as opções e considerar saídas menos prováveis.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Por exemplo, um valor de 0,8 seleciona os 80% melhores da distribuição de probabilidade como próximas palavras.</a:t>
            </a:r>
          </a:p>
        </p:txBody>
      </p:sp>
    </p:spTree>
    <p:extLst>
      <p:ext uri="{BB962C8B-B14F-4D97-AF65-F5344CB8AC3E}">
        <p14:creationId xmlns:p14="http://schemas.microsoft.com/office/powerpoint/2010/main" val="3567097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1F3001C0-0BBA-3AD6-6192-DCA45D73299F}"/>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0C5C564C-ED29-C87D-482E-90BF978E7289}"/>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PLAYGROUNDS</a:t>
            </a:r>
            <a:r>
              <a:rPr lang="pt-BR" sz="2800" dirty="0">
                <a:solidFill>
                  <a:srgbClr val="94A2AC"/>
                </a:solidFill>
                <a:latin typeface="Roboto"/>
                <a:ea typeface="Roboto"/>
                <a:cs typeface="Roboto"/>
                <a:sym typeface="Roboto"/>
              </a:rPr>
              <a:t> DE MODELOS DE TEXTO</a:t>
            </a:r>
            <a:endParaRPr dirty="0"/>
          </a:p>
        </p:txBody>
      </p:sp>
      <p:sp>
        <p:nvSpPr>
          <p:cNvPr id="8" name="Retângulo 7">
            <a:extLst>
              <a:ext uri="{FF2B5EF4-FFF2-40B4-BE49-F238E27FC236}">
                <a16:creationId xmlns:a16="http://schemas.microsoft.com/office/drawing/2014/main" id="{AE7EC968-9B21-8E72-A244-BF23CA185AB9}"/>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307;p14">
            <a:extLst>
              <a:ext uri="{FF2B5EF4-FFF2-40B4-BE49-F238E27FC236}">
                <a16:creationId xmlns:a16="http://schemas.microsoft.com/office/drawing/2014/main" id="{97EB848E-2644-177A-2036-6A78619836ED}"/>
              </a:ext>
            </a:extLst>
          </p:cNvPr>
          <p:cNvSpPr txBox="1"/>
          <p:nvPr/>
        </p:nvSpPr>
        <p:spPr>
          <a:xfrm>
            <a:off x="4761186" y="1065317"/>
            <a:ext cx="7283668"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Para obter as especificações de chamada do modelo, clique no menu de opções ao lado do botão “Carregar exemplos”.</a:t>
            </a:r>
            <a:endParaRPr kumimoji="0" lang="pt-BR" sz="1600" b="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10" name="Imagem 9">
            <a:extLst>
              <a:ext uri="{FF2B5EF4-FFF2-40B4-BE49-F238E27FC236}">
                <a16:creationId xmlns:a16="http://schemas.microsoft.com/office/drawing/2014/main" id="{6E2AB064-2326-D894-67B2-4B1FE6B8C398}"/>
              </a:ext>
            </a:extLst>
          </p:cNvPr>
          <p:cNvPicPr>
            <a:picLocks noChangeAspect="1"/>
          </p:cNvPicPr>
          <p:nvPr/>
        </p:nvPicPr>
        <p:blipFill>
          <a:blip r:embed="rId3"/>
          <a:stretch>
            <a:fillRect/>
          </a:stretch>
        </p:blipFill>
        <p:spPr>
          <a:xfrm>
            <a:off x="280415" y="1065048"/>
            <a:ext cx="4356100" cy="2159000"/>
          </a:xfrm>
          <a:prstGeom prst="rect">
            <a:avLst/>
          </a:prstGeom>
        </p:spPr>
      </p:pic>
      <p:sp>
        <p:nvSpPr>
          <p:cNvPr id="11" name="Retângulo 10">
            <a:extLst>
              <a:ext uri="{FF2B5EF4-FFF2-40B4-BE49-F238E27FC236}">
                <a16:creationId xmlns:a16="http://schemas.microsoft.com/office/drawing/2014/main" id="{6F426DB0-F2E7-FA37-2F14-FC7A90C3FBCB}"/>
              </a:ext>
            </a:extLst>
          </p:cNvPr>
          <p:cNvSpPr/>
          <p:nvPr/>
        </p:nvSpPr>
        <p:spPr>
          <a:xfrm>
            <a:off x="1387366" y="2260322"/>
            <a:ext cx="2312276" cy="274751"/>
          </a:xfrm>
          <a:prstGeom prst="rect">
            <a:avLst/>
          </a:prstGeom>
          <a:noFill/>
          <a:ln>
            <a:solidFill>
              <a:srgbClr val="E037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000" dirty="0">
              <a:latin typeface="Roboto" panose="02000000000000000000" pitchFamily="2" charset="0"/>
              <a:ea typeface="Roboto" panose="02000000000000000000" pitchFamily="2" charset="0"/>
              <a:cs typeface="Roboto" panose="02000000000000000000" pitchFamily="2" charset="0"/>
            </a:endParaRPr>
          </a:p>
        </p:txBody>
      </p:sp>
      <p:cxnSp>
        <p:nvCxnSpPr>
          <p:cNvPr id="12" name="Conector em Curva 11">
            <a:extLst>
              <a:ext uri="{FF2B5EF4-FFF2-40B4-BE49-F238E27FC236}">
                <a16:creationId xmlns:a16="http://schemas.microsoft.com/office/drawing/2014/main" id="{4D8A3465-ADFD-1F53-A359-E2D07F39AEC7}"/>
              </a:ext>
            </a:extLst>
          </p:cNvPr>
          <p:cNvCxnSpPr>
            <a:cxnSpLocks/>
            <a:stCxn id="11" idx="2"/>
            <a:endCxn id="4" idx="1"/>
          </p:cNvCxnSpPr>
          <p:nvPr/>
        </p:nvCxnSpPr>
        <p:spPr>
          <a:xfrm rot="16200000" flipH="1">
            <a:off x="3503495" y="1575082"/>
            <a:ext cx="913869" cy="2833850"/>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307;p14">
            <a:extLst>
              <a:ext uri="{FF2B5EF4-FFF2-40B4-BE49-F238E27FC236}">
                <a16:creationId xmlns:a16="http://schemas.microsoft.com/office/drawing/2014/main" id="{710E90EB-0A68-DAEF-8812-62D5CA6A7D76}"/>
              </a:ext>
            </a:extLst>
          </p:cNvPr>
          <p:cNvSpPr txBox="1"/>
          <p:nvPr/>
        </p:nvSpPr>
        <p:spPr>
          <a:xfrm>
            <a:off x="3274542" y="5909973"/>
            <a:ext cx="8412262" cy="5847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O body de invocação dos modelos varia de modelo para modelo e fabricante para fabricante. </a:t>
            </a:r>
            <a:r>
              <a:rPr lang="pt-BR" sz="1600" i="1" dirty="0">
                <a:solidFill>
                  <a:srgbClr val="94A2AC"/>
                </a:solidFill>
                <a:latin typeface="Roboto"/>
                <a:ea typeface="Roboto"/>
                <a:cs typeface="Roboto"/>
                <a:sym typeface="Roboto"/>
              </a:rPr>
              <a:t>É necessário adaptar cada um deles em sua aplicação </a:t>
            </a:r>
            <a:r>
              <a:rPr lang="pt-BR" sz="1600" i="1" dirty="0" err="1">
                <a:solidFill>
                  <a:srgbClr val="94A2AC"/>
                </a:solidFill>
                <a:latin typeface="Roboto"/>
                <a:ea typeface="Roboto"/>
                <a:cs typeface="Roboto"/>
                <a:sym typeface="Roboto"/>
              </a:rPr>
              <a:t>backend</a:t>
            </a:r>
            <a:r>
              <a:rPr lang="pt-BR" sz="1600" i="1" dirty="0">
                <a:solidFill>
                  <a:srgbClr val="94A2AC"/>
                </a:solidFill>
                <a:latin typeface="Roboto"/>
                <a:ea typeface="Roboto"/>
                <a:cs typeface="Roboto"/>
                <a:sym typeface="Roboto"/>
              </a:rPr>
              <a:t>.</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3" name="CaixaDeTexto 2">
            <a:extLst>
              <a:ext uri="{FF2B5EF4-FFF2-40B4-BE49-F238E27FC236}">
                <a16:creationId xmlns:a16="http://schemas.microsoft.com/office/drawing/2014/main" id="{CF4EF382-07A8-2EE9-4E44-700531AF46D3}"/>
              </a:ext>
            </a:extLst>
          </p:cNvPr>
          <p:cNvSpPr txBox="1"/>
          <p:nvPr/>
        </p:nvSpPr>
        <p:spPr>
          <a:xfrm>
            <a:off x="3049030" y="3275112"/>
            <a:ext cx="6098058" cy="307777"/>
          </a:xfrm>
          <a:prstGeom prst="rect">
            <a:avLst/>
          </a:prstGeom>
          <a:noFill/>
        </p:spPr>
        <p:txBody>
          <a:bodyPr wrap="square">
            <a:spAutoFit/>
          </a:bodyPr>
          <a:lstStyle/>
          <a:p>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dispon</a:t>
            </a:r>
            <a:r>
              <a:rPr lang="pt-BR" sz="1400" dirty="0" err="1">
                <a:solidFill>
                  <a:srgbClr val="94A2AC"/>
                </a:solidFill>
                <a:latin typeface="Roboto"/>
                <a:ea typeface="Roboto"/>
                <a:cs typeface="Roboto"/>
                <a:sym typeface="Roboto"/>
              </a:rPr>
              <a:t>íveis</a:t>
            </a:r>
            <a:endParaRPr lang="pt-BR" dirty="0"/>
          </a:p>
        </p:txBody>
      </p:sp>
      <p:pic>
        <p:nvPicPr>
          <p:cNvPr id="4" name="Imagem 3">
            <a:extLst>
              <a:ext uri="{FF2B5EF4-FFF2-40B4-BE49-F238E27FC236}">
                <a16:creationId xmlns:a16="http://schemas.microsoft.com/office/drawing/2014/main" id="{31445D24-7D45-D9EE-5417-9BFDAF4A4953}"/>
              </a:ext>
            </a:extLst>
          </p:cNvPr>
          <p:cNvPicPr>
            <a:picLocks noChangeAspect="1"/>
          </p:cNvPicPr>
          <p:nvPr/>
        </p:nvPicPr>
        <p:blipFill>
          <a:blip r:embed="rId4"/>
          <a:stretch>
            <a:fillRect/>
          </a:stretch>
        </p:blipFill>
        <p:spPr>
          <a:xfrm>
            <a:off x="5377354" y="1776936"/>
            <a:ext cx="5756084" cy="3344011"/>
          </a:xfrm>
          <a:prstGeom prst="rect">
            <a:avLst/>
          </a:prstGeom>
        </p:spPr>
      </p:pic>
      <p:sp>
        <p:nvSpPr>
          <p:cNvPr id="15" name="CaixaDeTexto 14">
            <a:extLst>
              <a:ext uri="{FF2B5EF4-FFF2-40B4-BE49-F238E27FC236}">
                <a16:creationId xmlns:a16="http://schemas.microsoft.com/office/drawing/2014/main" id="{066C6EA3-8409-6D7B-144A-5B251DDE25A1}"/>
              </a:ext>
            </a:extLst>
          </p:cNvPr>
          <p:cNvSpPr txBox="1"/>
          <p:nvPr/>
        </p:nvSpPr>
        <p:spPr>
          <a:xfrm>
            <a:off x="357595" y="3889840"/>
            <a:ext cx="4882510" cy="2462213"/>
          </a:xfrm>
          <a:prstGeom prst="rect">
            <a:avLst/>
          </a:prstGeom>
          <a:noFill/>
        </p:spPr>
        <p:txBody>
          <a:bodyPr wrap="square">
            <a:spAutoFit/>
          </a:bodyPr>
          <a:lstStyle/>
          <a:p>
            <a:r>
              <a:rPr lang="pt-BR" b="0" dirty="0">
                <a:solidFill>
                  <a:srgbClr val="CCCCCC"/>
                </a:solidFill>
                <a:effectLst/>
                <a:latin typeface="Menlo" panose="020B0609030804020204" pitchFamily="49" charset="0"/>
              </a:rPr>
              <a:t>{</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inputText</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r>
              <a:rPr lang="pt-BR" b="0" dirty="0">
                <a:solidFill>
                  <a:srgbClr val="CE9178"/>
                </a:solidFill>
                <a:effectLst/>
                <a:latin typeface="Menlo" panose="020B0609030804020204" pitchFamily="49" charset="0"/>
              </a:rPr>
              <a:t>"O que seria uma profissão do futuro quando a inteligência artificial geral estiver disponível"</a:t>
            </a:r>
            <a:r>
              <a:rPr lang="pt-BR" b="0" dirty="0">
                <a:solidFill>
                  <a:srgbClr val="CCCCCC"/>
                </a:solidFill>
                <a:effectLst/>
                <a:latin typeface="Menlo" panose="020B0609030804020204" pitchFamily="49" charset="0"/>
              </a:rPr>
              <a:t>,</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textGenerationConfig</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maxTokenCount</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r>
              <a:rPr lang="pt-BR" b="0" dirty="0">
                <a:solidFill>
                  <a:srgbClr val="B5CEA8"/>
                </a:solidFill>
                <a:effectLst/>
                <a:latin typeface="Menlo" panose="020B0609030804020204" pitchFamily="49" charset="0"/>
              </a:rPr>
              <a:t>501</a:t>
            </a:r>
            <a:r>
              <a:rPr lang="pt-BR" b="0" dirty="0">
                <a:solidFill>
                  <a:srgbClr val="CCCCCC"/>
                </a:solidFill>
                <a:effectLst/>
                <a:latin typeface="Menlo" panose="020B0609030804020204" pitchFamily="49" charset="0"/>
              </a:rPr>
              <a:t>,</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stopSequences</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temperature</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r>
              <a:rPr lang="pt-BR" b="0" dirty="0">
                <a:solidFill>
                  <a:srgbClr val="B5CEA8"/>
                </a:solidFill>
                <a:effectLst/>
                <a:latin typeface="Menlo" panose="020B0609030804020204" pitchFamily="49" charset="0"/>
              </a:rPr>
              <a:t>1</a:t>
            </a:r>
            <a:r>
              <a:rPr lang="pt-BR" b="0" dirty="0">
                <a:solidFill>
                  <a:srgbClr val="CCCCCC"/>
                </a:solidFill>
                <a:effectLst/>
                <a:latin typeface="Menlo" panose="020B0609030804020204" pitchFamily="49" charset="0"/>
              </a:rPr>
              <a:t>,</a:t>
            </a:r>
          </a:p>
          <a:p>
            <a:r>
              <a:rPr lang="pt-BR" b="0" dirty="0">
                <a:solidFill>
                  <a:srgbClr val="9CDCFE"/>
                </a:solidFill>
                <a:effectLst/>
                <a:latin typeface="Menlo" panose="020B0609030804020204" pitchFamily="49" charset="0"/>
              </a:rPr>
              <a:t>"</a:t>
            </a:r>
            <a:r>
              <a:rPr lang="pt-BR" b="0" dirty="0" err="1">
                <a:solidFill>
                  <a:srgbClr val="9CDCFE"/>
                </a:solidFill>
                <a:effectLst/>
                <a:latin typeface="Menlo" panose="020B0609030804020204" pitchFamily="49" charset="0"/>
              </a:rPr>
              <a:t>topP</a:t>
            </a:r>
            <a:r>
              <a:rPr lang="pt-BR" b="0" dirty="0">
                <a:solidFill>
                  <a:srgbClr val="9CDCFE"/>
                </a:solidFill>
                <a:effectLst/>
                <a:latin typeface="Menlo" panose="020B0609030804020204" pitchFamily="49" charset="0"/>
              </a:rPr>
              <a:t>"</a:t>
            </a:r>
            <a:r>
              <a:rPr lang="pt-BR" b="0" dirty="0">
                <a:solidFill>
                  <a:srgbClr val="CCCCCC"/>
                </a:solidFill>
                <a:effectLst/>
                <a:latin typeface="Menlo" panose="020B0609030804020204" pitchFamily="49" charset="0"/>
              </a:rPr>
              <a:t>: </a:t>
            </a:r>
            <a:r>
              <a:rPr lang="pt-BR" b="0" dirty="0">
                <a:solidFill>
                  <a:srgbClr val="B5CEA8"/>
                </a:solidFill>
                <a:effectLst/>
                <a:latin typeface="Menlo" panose="020B0609030804020204" pitchFamily="49" charset="0"/>
              </a:rPr>
              <a:t>1</a:t>
            </a:r>
            <a:endParaRPr lang="pt-BR" b="0" dirty="0">
              <a:solidFill>
                <a:srgbClr val="CCCCCC"/>
              </a:solidFill>
              <a:effectLst/>
              <a:latin typeface="Menlo" panose="020B0609030804020204" pitchFamily="49" charset="0"/>
            </a:endParaRPr>
          </a:p>
          <a:p>
            <a:r>
              <a:rPr lang="pt-BR" b="0" dirty="0">
                <a:solidFill>
                  <a:srgbClr val="CCCCCC"/>
                </a:solidFill>
                <a:effectLst/>
                <a:latin typeface="Menlo" panose="020B0609030804020204" pitchFamily="49" charset="0"/>
              </a:rPr>
              <a:t>}</a:t>
            </a:r>
          </a:p>
          <a:p>
            <a:r>
              <a:rPr lang="pt-BR"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257755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BABF162E-1F4C-3382-16F4-5DDEC204FAED}"/>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D0A00E4D-8307-86F3-8B4D-FE68254ECCBC}"/>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BEDROCK COM O </a:t>
            </a:r>
            <a:r>
              <a:rPr lang="pt-BR" sz="2800" b="1" dirty="0">
                <a:solidFill>
                  <a:srgbClr val="E0375F"/>
                </a:solidFill>
                <a:latin typeface="Roboto"/>
                <a:ea typeface="Roboto"/>
                <a:cs typeface="Roboto"/>
                <a:sym typeface="Roboto"/>
              </a:rPr>
              <a:t>SDK</a:t>
            </a:r>
            <a:endParaRPr dirty="0"/>
          </a:p>
        </p:txBody>
      </p:sp>
      <p:sp>
        <p:nvSpPr>
          <p:cNvPr id="2" name="Google Shape;307;p14">
            <a:extLst>
              <a:ext uri="{FF2B5EF4-FFF2-40B4-BE49-F238E27FC236}">
                <a16:creationId xmlns:a16="http://schemas.microsoft.com/office/drawing/2014/main" id="{208A6DFF-8D80-9CD1-7821-F582C062162B}"/>
              </a:ext>
            </a:extLst>
          </p:cNvPr>
          <p:cNvSpPr txBox="1"/>
          <p:nvPr/>
        </p:nvSpPr>
        <p:spPr>
          <a:xfrm>
            <a:off x="280415" y="1038418"/>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Vamos listar os modelos existentes para obter os Ids dos mesmos para utilização. Para tanto iremos utilizar um cliente do </a:t>
            </a:r>
            <a:r>
              <a:rPr lang="pt-BR" sz="1800" dirty="0" err="1">
                <a:solidFill>
                  <a:srgbClr val="94A2AC"/>
                </a:solidFill>
                <a:latin typeface="Roboto"/>
                <a:ea typeface="Roboto"/>
                <a:cs typeface="Roboto"/>
                <a:sym typeface="Roboto"/>
              </a:rPr>
              <a:t>Bedrock</a:t>
            </a:r>
            <a:r>
              <a:rPr lang="pt-BR" sz="1800" dirty="0">
                <a:solidFill>
                  <a:srgbClr val="94A2AC"/>
                </a:solidFill>
                <a:latin typeface="Roboto"/>
                <a:ea typeface="Roboto"/>
                <a:cs typeface="Roboto"/>
                <a:sym typeface="Roboto"/>
              </a:rPr>
              <a:t> que é diferente da execução.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6" name="CaixaDeTexto 5">
            <a:extLst>
              <a:ext uri="{FF2B5EF4-FFF2-40B4-BE49-F238E27FC236}">
                <a16:creationId xmlns:a16="http://schemas.microsoft.com/office/drawing/2014/main" id="{909A0762-034A-E33C-3CD5-F975A00AA246}"/>
              </a:ext>
            </a:extLst>
          </p:cNvPr>
          <p:cNvSpPr txBox="1"/>
          <p:nvPr/>
        </p:nvSpPr>
        <p:spPr>
          <a:xfrm>
            <a:off x="280415" y="1783562"/>
            <a:ext cx="11483546" cy="954107"/>
          </a:xfrm>
          <a:prstGeom prst="rect">
            <a:avLst/>
          </a:prstGeom>
          <a:noFill/>
        </p:spPr>
        <p:txBody>
          <a:bodyPr wrap="square">
            <a:spAutoFit/>
          </a:bodyPr>
          <a:lstStyle/>
          <a:p>
            <a:r>
              <a:rPr lang="pt-BR" b="0" dirty="0">
                <a:solidFill>
                  <a:srgbClr val="008000"/>
                </a:solidFill>
                <a:effectLst/>
                <a:latin typeface="Courier New" panose="02070309020205020404" pitchFamily="49" charset="0"/>
              </a:rPr>
              <a:t># criando sessão</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session</a:t>
            </a:r>
            <a:r>
              <a:rPr lang="pt-BR" b="0" dirty="0">
                <a:solidFill>
                  <a:srgbClr val="000000"/>
                </a:solidFill>
                <a:effectLst/>
                <a:latin typeface="Courier New" panose="02070309020205020404" pitchFamily="49" charset="0"/>
              </a:rPr>
              <a:t> = boto3.Session(</a:t>
            </a:r>
            <a:r>
              <a:rPr lang="pt-BR" b="0" dirty="0" err="1">
                <a:solidFill>
                  <a:srgbClr val="000000"/>
                </a:solidFill>
                <a:effectLst/>
                <a:latin typeface="Courier New" panose="02070309020205020404" pitchFamily="49" charset="0"/>
              </a:rPr>
              <a:t>aws_access_key_id</a:t>
            </a:r>
            <a:r>
              <a:rPr lang="pt-BR" b="0" dirty="0">
                <a:solidFill>
                  <a:srgbClr val="000000"/>
                </a:solidFill>
                <a:effectLst/>
                <a:latin typeface="Courier New" panose="02070309020205020404" pitchFamily="49" charset="0"/>
              </a:rPr>
              <a:t>=ACCESS_KEY, </a:t>
            </a:r>
            <a:r>
              <a:rPr lang="pt-BR" b="0" dirty="0" err="1">
                <a:solidFill>
                  <a:srgbClr val="000000"/>
                </a:solidFill>
                <a:effectLst/>
                <a:latin typeface="Courier New" panose="02070309020205020404" pitchFamily="49" charset="0"/>
              </a:rPr>
              <a:t>aws_secret_access_key</a:t>
            </a:r>
            <a:r>
              <a:rPr lang="pt-BR" b="0" dirty="0">
                <a:solidFill>
                  <a:srgbClr val="000000"/>
                </a:solidFill>
                <a:effectLst/>
                <a:latin typeface="Courier New" panose="02070309020205020404" pitchFamily="49" charset="0"/>
              </a:rPr>
              <a:t>=ACCESS_SECRET)</a:t>
            </a:r>
          </a:p>
          <a:p>
            <a:r>
              <a:rPr lang="pt-BR" b="0" dirty="0">
                <a:solidFill>
                  <a:srgbClr val="008000"/>
                </a:solidFill>
                <a:effectLst/>
                <a:latin typeface="Courier New" panose="02070309020205020404" pitchFamily="49" charset="0"/>
              </a:rPr>
              <a:t># criando </a:t>
            </a:r>
            <a:r>
              <a:rPr lang="pt-BR" b="0" dirty="0" err="1">
                <a:solidFill>
                  <a:srgbClr val="008000"/>
                </a:solidFill>
                <a:effectLst/>
                <a:latin typeface="Courier New" panose="02070309020205020404" pitchFamily="49" charset="0"/>
              </a:rPr>
              <a:t>client</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client</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session.client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bedrock</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region_name</a:t>
            </a:r>
            <a:r>
              <a:rPr lang="pt-BR" b="0" dirty="0">
                <a:solidFill>
                  <a:srgbClr val="000000"/>
                </a:solidFill>
                <a:effectLst/>
                <a:latin typeface="Courier New" panose="02070309020205020404" pitchFamily="49" charset="0"/>
              </a:rPr>
              <a:t>=REGION)</a:t>
            </a:r>
          </a:p>
        </p:txBody>
      </p:sp>
      <p:sp>
        <p:nvSpPr>
          <p:cNvPr id="11" name="CaixaDeTexto 10">
            <a:extLst>
              <a:ext uri="{FF2B5EF4-FFF2-40B4-BE49-F238E27FC236}">
                <a16:creationId xmlns:a16="http://schemas.microsoft.com/office/drawing/2014/main" id="{A8AE8A37-D34A-5F89-29D6-EF5CA501CD1D}"/>
              </a:ext>
            </a:extLst>
          </p:cNvPr>
          <p:cNvSpPr txBox="1"/>
          <p:nvPr/>
        </p:nvSpPr>
        <p:spPr>
          <a:xfrm>
            <a:off x="280414" y="3581667"/>
            <a:ext cx="4995922" cy="1384995"/>
          </a:xfrm>
          <a:prstGeom prst="rect">
            <a:avLst/>
          </a:prstGeom>
          <a:noFill/>
        </p:spPr>
        <p:txBody>
          <a:bodyPr wrap="square">
            <a:spAutoFit/>
          </a:bodyPr>
          <a:lstStyle/>
          <a:p>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client.list_foundation_models</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byProvider</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Amazon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byInferenceType</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'ON_DEMAND'</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byOutputModality</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response</a:t>
            </a:r>
          </a:p>
        </p:txBody>
      </p:sp>
      <p:sp>
        <p:nvSpPr>
          <p:cNvPr id="12" name="Google Shape;307;p14">
            <a:extLst>
              <a:ext uri="{FF2B5EF4-FFF2-40B4-BE49-F238E27FC236}">
                <a16:creationId xmlns:a16="http://schemas.microsoft.com/office/drawing/2014/main" id="{FDE0E7B5-4115-C629-6910-0A065EEF6193}"/>
              </a:ext>
            </a:extLst>
          </p:cNvPr>
          <p:cNvSpPr txBox="1"/>
          <p:nvPr/>
        </p:nvSpPr>
        <p:spPr>
          <a:xfrm>
            <a:off x="280414" y="2836523"/>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Com om comando abaixo temos acesso a modelos de acordo com os parâmetros filtrados. Por exemplo, por provedor (“</a:t>
            </a:r>
            <a:r>
              <a:rPr lang="pt-BR" sz="1800" dirty="0" err="1">
                <a:solidFill>
                  <a:srgbClr val="94A2AC"/>
                </a:solidFill>
                <a:latin typeface="Roboto"/>
                <a:ea typeface="Roboto"/>
                <a:cs typeface="Roboto"/>
                <a:sym typeface="Roboto"/>
              </a:rPr>
              <a:t>Amazon</a:t>
            </a:r>
            <a:r>
              <a:rPr lang="pt-BR" sz="1800" dirty="0">
                <a:solidFill>
                  <a:srgbClr val="94A2AC"/>
                </a:solidFill>
                <a:latin typeface="Roboto"/>
                <a:ea typeface="Roboto"/>
                <a:cs typeface="Roboto"/>
                <a:sym typeface="Roboto"/>
              </a:rPr>
              <a:t>”) ou modalidade (“IMAGE”).</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4" name="CaixaDeTexto 13">
            <a:extLst>
              <a:ext uri="{FF2B5EF4-FFF2-40B4-BE49-F238E27FC236}">
                <a16:creationId xmlns:a16="http://schemas.microsoft.com/office/drawing/2014/main" id="{EA041F5F-027B-7DCD-30F3-6100C579D260}"/>
              </a:ext>
            </a:extLst>
          </p:cNvPr>
          <p:cNvSpPr txBox="1"/>
          <p:nvPr/>
        </p:nvSpPr>
        <p:spPr>
          <a:xfrm>
            <a:off x="5276336" y="4096785"/>
            <a:ext cx="6610863" cy="2492990"/>
          </a:xfrm>
          <a:prstGeom prst="rect">
            <a:avLst/>
          </a:prstGeom>
          <a:noFill/>
        </p:spPr>
        <p:txBody>
          <a:bodyPr wrap="square">
            <a:spAutoFit/>
          </a:bodyPr>
          <a:lstStyle>
            <a:defPPr marR="0" lvl="0" algn="l" rtl="0">
              <a:lnSpc>
                <a:spcPct val="100000"/>
              </a:lnSpc>
              <a:spcBef>
                <a:spcPts val="0"/>
              </a:spcBef>
              <a:spcAft>
                <a:spcPts val="0"/>
              </a:spcAft>
            </a:defPPr>
            <a:lvl1pPr>
              <a:defRPr>
                <a:effectLst/>
                <a:latin typeface="Courier New" panose="02070309020205020404" pitchFamily="49" charset="0"/>
              </a:defRPr>
            </a:lvl1pPr>
          </a:lstStyle>
          <a:p>
            <a:r>
              <a:rPr lang="pt-BR" sz="1200" dirty="0"/>
              <a:t>...'</a:t>
            </a:r>
            <a:r>
              <a:rPr lang="pt-BR" sz="1200" dirty="0" err="1"/>
              <a:t>modelSummaries</a:t>
            </a:r>
            <a:r>
              <a:rPr lang="pt-BR" sz="1200" dirty="0"/>
              <a:t>': [{'</a:t>
            </a:r>
            <a:r>
              <a:rPr lang="pt-BR" sz="1200" dirty="0" err="1"/>
              <a:t>modelArn</a:t>
            </a:r>
            <a:r>
              <a:rPr lang="pt-BR" sz="1200" dirty="0"/>
              <a:t>': 'arn:aws:bedrock:us-east-1::</a:t>
            </a:r>
            <a:r>
              <a:rPr lang="pt-BR" sz="1200" dirty="0" err="1"/>
              <a:t>foundation</a:t>
            </a:r>
            <a:r>
              <a:rPr lang="pt-BR" sz="1200" dirty="0"/>
              <a:t>-model/amazon.titan-image-generator-v1:0', </a:t>
            </a:r>
            <a:r>
              <a:rPr lang="pt-BR" sz="1200" dirty="0">
                <a:solidFill>
                  <a:srgbClr val="E0375F"/>
                </a:solidFill>
              </a:rPr>
              <a:t>'</a:t>
            </a:r>
            <a:r>
              <a:rPr lang="pt-BR" sz="1200" dirty="0" err="1">
                <a:solidFill>
                  <a:srgbClr val="E0375F"/>
                </a:solidFill>
              </a:rPr>
              <a:t>modelId</a:t>
            </a:r>
            <a:r>
              <a:rPr lang="pt-BR" sz="1200" dirty="0">
                <a:solidFill>
                  <a:srgbClr val="E0375F"/>
                </a:solidFill>
              </a:rPr>
              <a:t>': 'amazon.titan-image-generator-v1:0'</a:t>
            </a:r>
            <a:r>
              <a:rPr lang="pt-BR" sz="1200" dirty="0"/>
              <a:t>, '</a:t>
            </a:r>
            <a:r>
              <a:rPr lang="pt-BR" sz="1200" dirty="0" err="1"/>
              <a:t>modelName</a:t>
            </a:r>
            <a:r>
              <a:rPr lang="pt-BR" sz="1200" dirty="0"/>
              <a:t>': </a:t>
            </a:r>
            <a:r>
              <a:rPr lang="pt-BR" sz="1200" dirty="0">
                <a:solidFill>
                  <a:srgbClr val="E0375F"/>
                </a:solidFill>
              </a:rPr>
              <a:t>'Titan </a:t>
            </a:r>
            <a:r>
              <a:rPr lang="pt-BR" sz="1200" dirty="0" err="1">
                <a:solidFill>
                  <a:srgbClr val="E0375F"/>
                </a:solidFill>
              </a:rPr>
              <a:t>Image</a:t>
            </a:r>
            <a:r>
              <a:rPr lang="pt-BR" sz="1200" dirty="0">
                <a:solidFill>
                  <a:srgbClr val="E0375F"/>
                </a:solidFill>
              </a:rPr>
              <a:t> </a:t>
            </a:r>
            <a:r>
              <a:rPr lang="pt-BR" sz="1200" dirty="0" err="1">
                <a:solidFill>
                  <a:srgbClr val="E0375F"/>
                </a:solidFill>
              </a:rPr>
              <a:t>Generator</a:t>
            </a:r>
            <a:r>
              <a:rPr lang="pt-BR" sz="1200" dirty="0">
                <a:solidFill>
                  <a:srgbClr val="E0375F"/>
                </a:solidFill>
              </a:rPr>
              <a:t> G1</a:t>
            </a:r>
            <a:r>
              <a:rPr lang="pt-BR" sz="1200" dirty="0"/>
              <a:t>', '</a:t>
            </a:r>
            <a:r>
              <a:rPr lang="pt-BR" sz="1200" dirty="0" err="1"/>
              <a:t>providerName</a:t>
            </a:r>
            <a:r>
              <a:rPr lang="pt-BR" sz="1200" dirty="0"/>
              <a:t>': '</a:t>
            </a:r>
            <a:r>
              <a:rPr lang="pt-BR" sz="1200" dirty="0" err="1"/>
              <a:t>Amazon</a:t>
            </a:r>
            <a:r>
              <a:rPr lang="pt-BR" sz="1200" dirty="0"/>
              <a:t>', '</a:t>
            </a:r>
            <a:r>
              <a:rPr lang="pt-BR" sz="1200" dirty="0" err="1"/>
              <a:t>inputModalities</a:t>
            </a:r>
            <a:r>
              <a:rPr lang="pt-BR" sz="1200" dirty="0"/>
              <a:t>': ['TEXT', 'IMAGE'], '</a:t>
            </a:r>
            <a:r>
              <a:rPr lang="pt-BR" sz="1200" dirty="0" err="1"/>
              <a:t>outputModalities</a:t>
            </a:r>
            <a:r>
              <a:rPr lang="pt-BR" sz="1200" dirty="0"/>
              <a:t>': ['IMAGE'], '</a:t>
            </a:r>
            <a:r>
              <a:rPr lang="pt-BR" sz="1200" dirty="0" err="1"/>
              <a:t>customizationsSupported</a:t>
            </a:r>
            <a:r>
              <a:rPr lang="pt-BR" sz="1200" dirty="0"/>
              <a:t>': ['FINE_TUNING'], '</a:t>
            </a:r>
            <a:r>
              <a:rPr lang="pt-BR" sz="1200" dirty="0" err="1"/>
              <a:t>inferenceTypesSupported</a:t>
            </a:r>
            <a:r>
              <a:rPr lang="pt-BR" sz="1200" dirty="0"/>
              <a:t>': ['ON_DEMAND', 'PROVISIONED'], '</a:t>
            </a:r>
            <a:r>
              <a:rPr lang="pt-BR" sz="1200" dirty="0" err="1"/>
              <a:t>modelLifecycle</a:t>
            </a:r>
            <a:r>
              <a:rPr lang="pt-BR" sz="1200" dirty="0"/>
              <a:t>': {'status': 'ACTIVE'}}, {'</a:t>
            </a:r>
            <a:r>
              <a:rPr lang="pt-BR" sz="1200" dirty="0" err="1"/>
              <a:t>modelArn</a:t>
            </a:r>
            <a:r>
              <a:rPr lang="pt-BR" sz="1200" dirty="0"/>
              <a:t>': 'arn:aws:bedrock:us-east-1::</a:t>
            </a:r>
            <a:r>
              <a:rPr lang="pt-BR" sz="1200" dirty="0" err="1"/>
              <a:t>foundation</a:t>
            </a:r>
            <a:r>
              <a:rPr lang="pt-BR" sz="1200" dirty="0"/>
              <a:t>-model/amazon.titan-image-generator-v1', '</a:t>
            </a:r>
            <a:r>
              <a:rPr lang="pt-BR" sz="1200" dirty="0" err="1"/>
              <a:t>modelId</a:t>
            </a:r>
            <a:r>
              <a:rPr lang="pt-BR" sz="1200" dirty="0"/>
              <a:t>': 'amazon.titan-image-generator-v1', '</a:t>
            </a:r>
            <a:r>
              <a:rPr lang="pt-BR" sz="1200" dirty="0" err="1"/>
              <a:t>modelName</a:t>
            </a:r>
            <a:r>
              <a:rPr lang="pt-BR" sz="1200" dirty="0"/>
              <a:t>': 'Titan </a:t>
            </a:r>
            <a:r>
              <a:rPr lang="pt-BR" sz="1200" dirty="0" err="1"/>
              <a:t>Image</a:t>
            </a:r>
            <a:r>
              <a:rPr lang="pt-BR" sz="1200" dirty="0"/>
              <a:t> </a:t>
            </a:r>
            <a:r>
              <a:rPr lang="pt-BR" sz="1200" dirty="0" err="1"/>
              <a:t>Generator</a:t>
            </a:r>
            <a:r>
              <a:rPr lang="pt-BR" sz="1200" dirty="0"/>
              <a:t> G1', '</a:t>
            </a:r>
            <a:r>
              <a:rPr lang="pt-BR" sz="1200" dirty="0" err="1"/>
              <a:t>providerName</a:t>
            </a:r>
            <a:r>
              <a:rPr lang="pt-BR" sz="1200" dirty="0"/>
              <a:t>': '</a:t>
            </a:r>
            <a:r>
              <a:rPr lang="pt-BR" sz="1200" dirty="0" err="1"/>
              <a:t>Amazon</a:t>
            </a:r>
            <a:r>
              <a:rPr lang="pt-BR" sz="1200" dirty="0"/>
              <a:t>', '</a:t>
            </a:r>
            <a:r>
              <a:rPr lang="pt-BR" sz="1200" dirty="0" err="1"/>
              <a:t>inputModalities</a:t>
            </a:r>
            <a:r>
              <a:rPr lang="pt-BR" sz="1200" dirty="0"/>
              <a:t>': ['TEXT', 'IMAGE'], '</a:t>
            </a:r>
            <a:r>
              <a:rPr lang="pt-BR" sz="1200" dirty="0" err="1"/>
              <a:t>outputModalities</a:t>
            </a:r>
            <a:r>
              <a:rPr lang="pt-BR" sz="1200" dirty="0"/>
              <a:t>': ['IMAGE'], '</a:t>
            </a:r>
            <a:r>
              <a:rPr lang="pt-BR" sz="1200" dirty="0" err="1"/>
              <a:t>customizationsSupported</a:t>
            </a:r>
            <a:r>
              <a:rPr lang="pt-BR" sz="1200" dirty="0"/>
              <a:t>': [], '</a:t>
            </a:r>
            <a:r>
              <a:rPr lang="pt-BR" sz="1200" dirty="0" err="1"/>
              <a:t>inferenceTypesSupported</a:t>
            </a:r>
            <a:r>
              <a:rPr lang="pt-BR" sz="1200" dirty="0"/>
              <a:t>': ['ON_DEMAND'], '</a:t>
            </a:r>
            <a:r>
              <a:rPr lang="pt-BR" sz="1200" dirty="0" err="1"/>
              <a:t>modelLifecycle</a:t>
            </a:r>
            <a:r>
              <a:rPr lang="pt-BR" sz="1200" dirty="0"/>
              <a:t>': {'status': 'ACTIVE'}}]}</a:t>
            </a:r>
          </a:p>
        </p:txBody>
      </p:sp>
      <p:cxnSp>
        <p:nvCxnSpPr>
          <p:cNvPr id="15" name="Conector em Curva 14">
            <a:extLst>
              <a:ext uri="{FF2B5EF4-FFF2-40B4-BE49-F238E27FC236}">
                <a16:creationId xmlns:a16="http://schemas.microsoft.com/office/drawing/2014/main" id="{A0F33BD2-B6CB-BCDD-8BFE-E42FF17733DE}"/>
              </a:ext>
            </a:extLst>
          </p:cNvPr>
          <p:cNvCxnSpPr>
            <a:cxnSpLocks/>
            <a:stCxn id="11" idx="2"/>
            <a:endCxn id="14" idx="1"/>
          </p:cNvCxnSpPr>
          <p:nvPr/>
        </p:nvCxnSpPr>
        <p:spPr>
          <a:xfrm rot="16200000" flipH="1">
            <a:off x="3839046" y="3905990"/>
            <a:ext cx="376618" cy="2497961"/>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392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A563A25A-7A91-B51E-9A06-8F42666B42FC}"/>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DDFE208F-1AF4-AB29-650D-5DD3802EDD74}"/>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GERAÇÃO DE IMAGEM COM O </a:t>
            </a:r>
            <a:r>
              <a:rPr lang="pt-BR" sz="2800" b="1" dirty="0">
                <a:solidFill>
                  <a:srgbClr val="E0375F"/>
                </a:solidFill>
                <a:latin typeface="Roboto"/>
                <a:ea typeface="Roboto"/>
                <a:cs typeface="Roboto"/>
                <a:sym typeface="Roboto"/>
              </a:rPr>
              <a:t>SDK</a:t>
            </a:r>
            <a:endParaRPr dirty="0"/>
          </a:p>
        </p:txBody>
      </p:sp>
      <p:sp>
        <p:nvSpPr>
          <p:cNvPr id="2" name="Google Shape;307;p14">
            <a:extLst>
              <a:ext uri="{FF2B5EF4-FFF2-40B4-BE49-F238E27FC236}">
                <a16:creationId xmlns:a16="http://schemas.microsoft.com/office/drawing/2014/main" id="{CCF9B8F1-2CC8-13E8-C2C0-199BF022370B}"/>
              </a:ext>
            </a:extLst>
          </p:cNvPr>
          <p:cNvSpPr txBox="1"/>
          <p:nvPr/>
        </p:nvSpPr>
        <p:spPr>
          <a:xfrm>
            <a:off x="280415" y="1038418"/>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Criamos o body conforme exemplo de inovação da API.</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Note que o cliente a</a:t>
            </a:r>
            <a:r>
              <a:rPr lang="pt-BR" sz="1800" dirty="0">
                <a:solidFill>
                  <a:srgbClr val="94A2AC"/>
                </a:solidFill>
                <a:latin typeface="Roboto"/>
                <a:ea typeface="Roboto"/>
                <a:cs typeface="Roboto"/>
                <a:sym typeface="Roboto"/>
              </a:rPr>
              <a:t>gora é de </a:t>
            </a:r>
            <a:r>
              <a:rPr lang="pt-BR" sz="1800" dirty="0" err="1">
                <a:solidFill>
                  <a:srgbClr val="94A2AC"/>
                </a:solidFill>
                <a:latin typeface="Roboto"/>
                <a:ea typeface="Roboto"/>
                <a:cs typeface="Roboto"/>
                <a:sym typeface="Roboto"/>
              </a:rPr>
              <a:t>runtime</a:t>
            </a:r>
            <a:r>
              <a:rPr lang="pt-BR" sz="1800" dirty="0">
                <a:solidFill>
                  <a:srgbClr val="94A2AC"/>
                </a:solidFill>
                <a:latin typeface="Roboto"/>
                <a:ea typeface="Roboto"/>
                <a:cs typeface="Roboto"/>
                <a:sym typeface="Roboto"/>
              </a:rPr>
              <a:t>.</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4" name="CaixaDeTexto 3">
            <a:extLst>
              <a:ext uri="{FF2B5EF4-FFF2-40B4-BE49-F238E27FC236}">
                <a16:creationId xmlns:a16="http://schemas.microsoft.com/office/drawing/2014/main" id="{5B316E7D-609A-8261-187D-853AF28E4838}"/>
              </a:ext>
            </a:extLst>
          </p:cNvPr>
          <p:cNvSpPr txBox="1"/>
          <p:nvPr/>
        </p:nvSpPr>
        <p:spPr>
          <a:xfrm>
            <a:off x="304799" y="1684708"/>
            <a:ext cx="11606785" cy="523220"/>
          </a:xfrm>
          <a:prstGeom prst="rect">
            <a:avLst/>
          </a:prstGeom>
          <a:noFill/>
        </p:spPr>
        <p:txBody>
          <a:bodyPr wrap="square">
            <a:spAutoFit/>
          </a:bodyPr>
          <a:lstStyle/>
          <a:p>
            <a:r>
              <a:rPr lang="pt-BR" b="0" dirty="0">
                <a:solidFill>
                  <a:srgbClr val="008000"/>
                </a:solidFill>
                <a:effectLst/>
                <a:latin typeface="Courier New" panose="02070309020205020404" pitchFamily="49" charset="0"/>
              </a:rPr>
              <a:t># novo cliente para execução</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client_runtime</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session.client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bedrock-runtime</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region_name</a:t>
            </a:r>
            <a:r>
              <a:rPr lang="pt-BR" b="0" dirty="0">
                <a:solidFill>
                  <a:srgbClr val="000000"/>
                </a:solidFill>
                <a:effectLst/>
                <a:latin typeface="Courier New" panose="02070309020205020404" pitchFamily="49" charset="0"/>
              </a:rPr>
              <a:t>=REGION)</a:t>
            </a:r>
          </a:p>
        </p:txBody>
      </p:sp>
      <p:sp>
        <p:nvSpPr>
          <p:cNvPr id="9" name="CaixaDeTexto 8">
            <a:extLst>
              <a:ext uri="{FF2B5EF4-FFF2-40B4-BE49-F238E27FC236}">
                <a16:creationId xmlns:a16="http://schemas.microsoft.com/office/drawing/2014/main" id="{0BED051F-1D7C-5A32-94C0-5D2327AB9D4D}"/>
              </a:ext>
            </a:extLst>
          </p:cNvPr>
          <p:cNvSpPr txBox="1"/>
          <p:nvPr/>
        </p:nvSpPr>
        <p:spPr>
          <a:xfrm>
            <a:off x="392327" y="2330998"/>
            <a:ext cx="11408376" cy="4185761"/>
          </a:xfrm>
          <a:prstGeom prst="rect">
            <a:avLst/>
          </a:prstGeom>
          <a:noFill/>
        </p:spPr>
        <p:txBody>
          <a:bodyPr wrap="square">
            <a:spAutoFit/>
          </a:bodyPr>
          <a:lstStyle/>
          <a:p>
            <a:r>
              <a:rPr lang="pt-BR" b="0" dirty="0">
                <a:solidFill>
                  <a:srgbClr val="000000"/>
                </a:solidFill>
                <a:effectLst/>
                <a:latin typeface="Courier New" panose="02070309020205020404" pitchFamily="49" charset="0"/>
              </a:rPr>
              <a:t>prompt = </a:t>
            </a:r>
            <a:r>
              <a:rPr lang="pt-BR" b="0" dirty="0">
                <a:solidFill>
                  <a:srgbClr val="A31515"/>
                </a:solidFill>
                <a:effectLst/>
                <a:latin typeface="Courier New" panose="02070309020205020404" pitchFamily="49" charset="0"/>
              </a:rPr>
              <a:t>"Mostre um planeta no espaço, próximo a outra estrela em outro sistema solar, com condições para habitação humana."</a:t>
            </a:r>
            <a:endParaRPr lang="pt-BR" b="0" dirty="0">
              <a:solidFill>
                <a:srgbClr val="000000"/>
              </a:solidFill>
              <a:effectLst/>
              <a:latin typeface="Courier New" panose="02070309020205020404" pitchFamily="49" charset="0"/>
            </a:endParaRP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body = </a:t>
            </a:r>
            <a:r>
              <a:rPr lang="pt-BR" b="0" dirty="0" err="1">
                <a:solidFill>
                  <a:srgbClr val="000000"/>
                </a:solidFill>
                <a:effectLst/>
                <a:latin typeface="Courier New" panose="02070309020205020404" pitchFamily="49" charset="0"/>
              </a:rPr>
              <a:t>json.dumps</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taskType</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"TEXT_IMAGE"</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textToImageParams</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text</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prompt</a:t>
            </a:r>
          </a:p>
          <a:p>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imageGenerationConfig</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numberOfImages</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1</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quality</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"standard"</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cfgScale</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8.0</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height</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512</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width</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512</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seed</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1</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896053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CB8BD8B6-789D-D125-8709-EDF4C52C1DBE}"/>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24C47008-F26F-B5E6-7306-CE174FC8E01D}"/>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GERAÇÃO DE IMAGEM COM O </a:t>
            </a:r>
            <a:r>
              <a:rPr lang="pt-BR" sz="2800" b="1" dirty="0">
                <a:solidFill>
                  <a:srgbClr val="E0375F"/>
                </a:solidFill>
                <a:latin typeface="Roboto"/>
                <a:ea typeface="Roboto"/>
                <a:cs typeface="Roboto"/>
                <a:sym typeface="Roboto"/>
              </a:rPr>
              <a:t>SDK</a:t>
            </a:r>
            <a:endParaRPr dirty="0"/>
          </a:p>
        </p:txBody>
      </p:sp>
      <p:sp>
        <p:nvSpPr>
          <p:cNvPr id="2" name="Google Shape;307;p14">
            <a:extLst>
              <a:ext uri="{FF2B5EF4-FFF2-40B4-BE49-F238E27FC236}">
                <a16:creationId xmlns:a16="http://schemas.microsoft.com/office/drawing/2014/main" id="{2B1FEDC8-698C-00D6-9EBA-A66F203EC1E5}"/>
              </a:ext>
            </a:extLst>
          </p:cNvPr>
          <p:cNvSpPr txBox="1"/>
          <p:nvPr/>
        </p:nvSpPr>
        <p:spPr>
          <a:xfrm>
            <a:off x="280415" y="1038418"/>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Configuramos o modelo de execução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5" name="CaixaDeTexto 4">
            <a:extLst>
              <a:ext uri="{FF2B5EF4-FFF2-40B4-BE49-F238E27FC236}">
                <a16:creationId xmlns:a16="http://schemas.microsoft.com/office/drawing/2014/main" id="{70E0ABA6-FB6A-0514-E89A-763BA7C669E4}"/>
              </a:ext>
            </a:extLst>
          </p:cNvPr>
          <p:cNvSpPr txBox="1"/>
          <p:nvPr/>
        </p:nvSpPr>
        <p:spPr>
          <a:xfrm>
            <a:off x="280415" y="1450989"/>
            <a:ext cx="6098058" cy="307777"/>
          </a:xfrm>
          <a:prstGeom prst="rect">
            <a:avLst/>
          </a:prstGeom>
          <a:noFill/>
        </p:spPr>
        <p:txBody>
          <a:bodyPr wrap="square">
            <a:spAutoFit/>
          </a:bodyPr>
          <a:lstStyle/>
          <a:p>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"amazon.titan-image-generator-v1"</a:t>
            </a:r>
            <a:endParaRPr lang="pt-BR" b="0" dirty="0">
              <a:solidFill>
                <a:srgbClr val="000000"/>
              </a:solidFill>
              <a:effectLst/>
              <a:latin typeface="Courier New" panose="02070309020205020404" pitchFamily="49" charset="0"/>
            </a:endParaRPr>
          </a:p>
        </p:txBody>
      </p:sp>
      <p:sp>
        <p:nvSpPr>
          <p:cNvPr id="7" name="CaixaDeTexto 6">
            <a:extLst>
              <a:ext uri="{FF2B5EF4-FFF2-40B4-BE49-F238E27FC236}">
                <a16:creationId xmlns:a16="http://schemas.microsoft.com/office/drawing/2014/main" id="{A3169522-3F0A-6ABF-7042-3BCCAB16F3CF}"/>
              </a:ext>
            </a:extLst>
          </p:cNvPr>
          <p:cNvSpPr txBox="1"/>
          <p:nvPr/>
        </p:nvSpPr>
        <p:spPr>
          <a:xfrm>
            <a:off x="292608" y="1755584"/>
            <a:ext cx="11606784" cy="307777"/>
          </a:xfrm>
          <a:prstGeom prst="rect">
            <a:avLst/>
          </a:prstGeom>
          <a:noFill/>
        </p:spPr>
        <p:txBody>
          <a:bodyPr wrap="square">
            <a:spAutoFit/>
          </a:bodyPr>
          <a:lstStyle/>
          <a:p>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client_runtime.invoke_model</a:t>
            </a:r>
            <a:r>
              <a:rPr lang="pt-BR" b="0" dirty="0">
                <a:solidFill>
                  <a:srgbClr val="000000"/>
                </a:solidFill>
                <a:effectLst/>
                <a:latin typeface="Courier New" panose="02070309020205020404" pitchFamily="49" charset="0"/>
              </a:rPr>
              <a:t>(body=body, </a:t>
            </a:r>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a:t>
            </a:r>
          </a:p>
        </p:txBody>
      </p:sp>
      <p:sp>
        <p:nvSpPr>
          <p:cNvPr id="8" name="Google Shape;307;p14">
            <a:extLst>
              <a:ext uri="{FF2B5EF4-FFF2-40B4-BE49-F238E27FC236}">
                <a16:creationId xmlns:a16="http://schemas.microsoft.com/office/drawing/2014/main" id="{4C59DED7-E731-1BC9-2639-A1A9561407EE}"/>
              </a:ext>
            </a:extLst>
          </p:cNvPr>
          <p:cNvSpPr txBox="1"/>
          <p:nvPr/>
        </p:nvSpPr>
        <p:spPr>
          <a:xfrm>
            <a:off x="280414" y="2183310"/>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Da resposta, obtemos a imagem que vem no formato base64 (convertida em </a:t>
            </a:r>
            <a:r>
              <a:rPr lang="pt-BR" sz="1800" dirty="0" err="1">
                <a:solidFill>
                  <a:srgbClr val="94A2AC"/>
                </a:solidFill>
                <a:latin typeface="Roboto"/>
                <a:ea typeface="Roboto"/>
                <a:cs typeface="Roboto"/>
                <a:sym typeface="Roboto"/>
              </a:rPr>
              <a:t>string</a:t>
            </a:r>
            <a:r>
              <a:rPr lang="pt-BR" sz="1800" dirty="0">
                <a:solidFill>
                  <a:srgbClr val="94A2AC"/>
                </a:solidFill>
                <a:latin typeface="Roboto"/>
                <a:ea typeface="Roboto"/>
                <a:cs typeface="Roboto"/>
                <a:sym typeface="Roboto"/>
              </a:rPr>
              <a:t>).</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1" name="CaixaDeTexto 10">
            <a:extLst>
              <a:ext uri="{FF2B5EF4-FFF2-40B4-BE49-F238E27FC236}">
                <a16:creationId xmlns:a16="http://schemas.microsoft.com/office/drawing/2014/main" id="{BD903F15-8C86-DFAF-E601-0A85A9F39500}"/>
              </a:ext>
            </a:extLst>
          </p:cNvPr>
          <p:cNvSpPr txBox="1"/>
          <p:nvPr/>
        </p:nvSpPr>
        <p:spPr>
          <a:xfrm>
            <a:off x="292608" y="2552935"/>
            <a:ext cx="6098058" cy="307777"/>
          </a:xfrm>
          <a:prstGeom prst="rect">
            <a:avLst/>
          </a:prstGeom>
          <a:noFill/>
        </p:spPr>
        <p:txBody>
          <a:bodyPr wrap="square">
            <a:spAutoFit/>
          </a:bodyPr>
          <a:lstStyle/>
          <a:p>
            <a:r>
              <a:rPr lang="pt-BR" b="0" dirty="0" err="1">
                <a:solidFill>
                  <a:srgbClr val="000000"/>
                </a:solidFill>
                <a:effectLst/>
                <a:latin typeface="Courier New" panose="02070309020205020404" pitchFamily="49" charset="0"/>
              </a:rPr>
              <a:t>response_body</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json.loads</a:t>
            </a:r>
            <a:r>
              <a:rPr lang="pt-BR" b="0" dirty="0">
                <a:solidFill>
                  <a:srgbClr val="000000"/>
                </a:solidFill>
                <a:effectLst/>
                <a:latin typeface="Courier New" panose="02070309020205020404" pitchFamily="49" charset="0"/>
              </a:rPr>
              <a:t>(response[</a:t>
            </a:r>
            <a:r>
              <a:rPr lang="pt-BR" b="0" dirty="0">
                <a:solidFill>
                  <a:srgbClr val="A31515"/>
                </a:solidFill>
                <a:effectLst/>
                <a:latin typeface="Courier New" panose="02070309020205020404" pitchFamily="49" charset="0"/>
              </a:rPr>
              <a:t>"body"</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read</a:t>
            </a:r>
            <a:r>
              <a:rPr lang="pt-BR" b="0" dirty="0">
                <a:solidFill>
                  <a:srgbClr val="000000"/>
                </a:solidFill>
                <a:effectLst/>
                <a:latin typeface="Courier New" panose="02070309020205020404" pitchFamily="49" charset="0"/>
              </a:rPr>
              <a:t>())</a:t>
            </a:r>
          </a:p>
        </p:txBody>
      </p:sp>
      <p:sp>
        <p:nvSpPr>
          <p:cNvPr id="13" name="CaixaDeTexto 12">
            <a:extLst>
              <a:ext uri="{FF2B5EF4-FFF2-40B4-BE49-F238E27FC236}">
                <a16:creationId xmlns:a16="http://schemas.microsoft.com/office/drawing/2014/main" id="{DC3E4887-340C-00FF-B705-3B746E3C7158}"/>
              </a:ext>
            </a:extLst>
          </p:cNvPr>
          <p:cNvSpPr txBox="1"/>
          <p:nvPr/>
        </p:nvSpPr>
        <p:spPr>
          <a:xfrm>
            <a:off x="304802" y="2838962"/>
            <a:ext cx="6098058" cy="307777"/>
          </a:xfrm>
          <a:prstGeom prst="rect">
            <a:avLst/>
          </a:prstGeom>
          <a:noFill/>
        </p:spPr>
        <p:txBody>
          <a:bodyPr wrap="square">
            <a:spAutoFit/>
          </a:bodyPr>
          <a:lstStyle/>
          <a:p>
            <a:r>
              <a:rPr lang="pt-BR" b="0" dirty="0">
                <a:solidFill>
                  <a:srgbClr val="000000"/>
                </a:solidFill>
                <a:effectLst/>
                <a:latin typeface="Courier New" panose="02070309020205020404" pitchFamily="49" charset="0"/>
              </a:rPr>
              <a:t>base64_image_data = </a:t>
            </a:r>
            <a:r>
              <a:rPr lang="pt-BR" b="0" dirty="0" err="1">
                <a:solidFill>
                  <a:srgbClr val="000000"/>
                </a:solidFill>
                <a:effectLst/>
                <a:latin typeface="Courier New" panose="02070309020205020404" pitchFamily="49" charset="0"/>
              </a:rPr>
              <a:t>response_body</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images</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p>
        </p:txBody>
      </p:sp>
      <p:sp>
        <p:nvSpPr>
          <p:cNvPr id="14" name="Google Shape;307;p14">
            <a:extLst>
              <a:ext uri="{FF2B5EF4-FFF2-40B4-BE49-F238E27FC236}">
                <a16:creationId xmlns:a16="http://schemas.microsoft.com/office/drawing/2014/main" id="{921A8C66-2834-9C43-7337-BCC2E4DAFD43}"/>
              </a:ext>
            </a:extLst>
          </p:cNvPr>
          <p:cNvSpPr txBox="1"/>
          <p:nvPr/>
        </p:nvSpPr>
        <p:spPr>
          <a:xfrm>
            <a:off x="280413" y="3244354"/>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Convertemos em arquivo e exibimos.</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6" name="CaixaDeTexto 15">
            <a:extLst>
              <a:ext uri="{FF2B5EF4-FFF2-40B4-BE49-F238E27FC236}">
                <a16:creationId xmlns:a16="http://schemas.microsoft.com/office/drawing/2014/main" id="{2BA99A86-AA78-D42C-C848-EE7D1677AD2A}"/>
              </a:ext>
            </a:extLst>
          </p:cNvPr>
          <p:cNvSpPr txBox="1"/>
          <p:nvPr/>
        </p:nvSpPr>
        <p:spPr>
          <a:xfrm>
            <a:off x="304802" y="3613645"/>
            <a:ext cx="10890420" cy="954107"/>
          </a:xfrm>
          <a:prstGeom prst="rect">
            <a:avLst/>
          </a:prstGeom>
          <a:noFill/>
        </p:spPr>
        <p:txBody>
          <a:bodyPr wrap="square">
            <a:spAutoFit/>
          </a:bodyPr>
          <a:lstStyle/>
          <a:p>
            <a:r>
              <a:rPr lang="pt-BR" b="0" dirty="0" err="1">
                <a:solidFill>
                  <a:srgbClr val="000000"/>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 = base64.b64decode(base64_image_data, </a:t>
            </a:r>
            <a:r>
              <a:rPr lang="pt-BR" b="0" dirty="0" err="1">
                <a:solidFill>
                  <a:srgbClr val="000000"/>
                </a:solidFill>
                <a:effectLst/>
                <a:latin typeface="Courier New" panose="02070309020205020404" pitchFamily="49" charset="0"/>
              </a:rPr>
              <a:t>validate</a:t>
            </a:r>
            <a:r>
              <a:rPr lang="pt-BR" b="0" dirty="0">
                <a:solidFill>
                  <a:srgbClr val="000000"/>
                </a:solidFill>
                <a:effectLst/>
                <a:latin typeface="Courier New" panose="02070309020205020404" pitchFamily="49" charset="0"/>
              </a:rPr>
              <a:t>=</a:t>
            </a:r>
            <a:r>
              <a:rPr lang="pt-BR" b="0" dirty="0" err="1">
                <a:solidFill>
                  <a:srgbClr val="0000FF"/>
                </a:solidFill>
                <a:effectLst/>
                <a:latin typeface="Courier New" panose="02070309020205020404" pitchFamily="49" charset="0"/>
              </a:rPr>
              <a:t>True</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file_to_save</a:t>
            </a:r>
            <a:r>
              <a:rPr lang="pt-BR" b="0" dirty="0">
                <a:solidFill>
                  <a:srgbClr val="000000"/>
                </a:solidFill>
                <a:effectLst/>
                <a:latin typeface="Courier New" panose="02070309020205020404" pitchFamily="49" charset="0"/>
              </a:rPr>
              <a:t> =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image.png</a:t>
            </a:r>
            <a:r>
              <a:rPr lang="pt-BR" b="0" dirty="0">
                <a:solidFill>
                  <a:srgbClr val="A31515"/>
                </a:solidFill>
                <a:effectLst/>
                <a:latin typeface="Courier New" panose="02070309020205020404" pitchFamily="49" charset="0"/>
              </a:rPr>
              <a:t>"</a:t>
            </a:r>
            <a:endParaRPr lang="pt-BR" b="0" dirty="0">
              <a:solidFill>
                <a:srgbClr val="000000"/>
              </a:solidFill>
              <a:effectLst/>
              <a:latin typeface="Courier New" panose="02070309020205020404" pitchFamily="49" charset="0"/>
            </a:endParaRPr>
          </a:p>
          <a:p>
            <a:r>
              <a:rPr lang="pt-BR" b="0" dirty="0" err="1">
                <a:solidFill>
                  <a:srgbClr val="AF00DB"/>
                </a:solidFill>
                <a:effectLst/>
                <a:latin typeface="Courier New" panose="02070309020205020404" pitchFamily="49" charset="0"/>
              </a:rPr>
              <a:t>with</a:t>
            </a:r>
            <a:r>
              <a:rPr lang="pt-BR" b="0" dirty="0">
                <a:solidFill>
                  <a:srgbClr val="000000"/>
                </a:solidFill>
                <a:effectLst/>
                <a:latin typeface="Courier New" panose="02070309020205020404" pitchFamily="49" charset="0"/>
              </a:rPr>
              <a:t> </a:t>
            </a:r>
            <a:r>
              <a:rPr lang="pt-BR" b="0" dirty="0">
                <a:solidFill>
                  <a:srgbClr val="795E26"/>
                </a:solidFill>
                <a:effectLst/>
                <a:latin typeface="Courier New" panose="02070309020205020404" pitchFamily="49" charset="0"/>
              </a:rPr>
              <a:t>open</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file_to_save</a:t>
            </a:r>
            <a:r>
              <a:rPr lang="pt-BR" b="0" dirty="0">
                <a:solidFill>
                  <a:srgbClr val="000000"/>
                </a:solidFill>
                <a:effectLst/>
                <a:latin typeface="Courier New" panose="02070309020205020404" pitchFamily="49" charset="0"/>
              </a:rPr>
              <a:t>,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wb</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AF00DB"/>
                </a:solidFill>
                <a:effectLst/>
                <a:latin typeface="Courier New" panose="02070309020205020404" pitchFamily="49" charset="0"/>
              </a:rPr>
              <a:t>as</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f</a:t>
            </a:r>
            <a:r>
              <a:rPr lang="pt-BR" b="0" dirty="0">
                <a:solidFill>
                  <a:srgbClr val="000000"/>
                </a:solidFill>
                <a:effectLst/>
                <a:latin typeface="Courier New" panose="02070309020205020404" pitchFamily="49" charset="0"/>
              </a:rPr>
              <a:t>:</a:t>
            </a:r>
          </a:p>
          <a:p>
            <a:r>
              <a:rPr lang="pt-BR" b="0" dirty="0" err="1">
                <a:solidFill>
                  <a:srgbClr val="000000"/>
                </a:solidFill>
                <a:effectLst/>
                <a:latin typeface="Courier New" panose="02070309020205020404" pitchFamily="49" charset="0"/>
              </a:rPr>
              <a:t>f.write</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image</a:t>
            </a:r>
            <a:r>
              <a:rPr lang="pt-BR" b="0" dirty="0">
                <a:solidFill>
                  <a:srgbClr val="000000"/>
                </a:solidFill>
                <a:effectLst/>
                <a:latin typeface="Courier New" panose="02070309020205020404" pitchFamily="49" charset="0"/>
              </a:rPr>
              <a:t>)</a:t>
            </a:r>
          </a:p>
        </p:txBody>
      </p:sp>
      <p:sp>
        <p:nvSpPr>
          <p:cNvPr id="18" name="CaixaDeTexto 17">
            <a:extLst>
              <a:ext uri="{FF2B5EF4-FFF2-40B4-BE49-F238E27FC236}">
                <a16:creationId xmlns:a16="http://schemas.microsoft.com/office/drawing/2014/main" id="{66F1DA22-BC73-7986-5C83-7A508716AEC9}"/>
              </a:ext>
            </a:extLst>
          </p:cNvPr>
          <p:cNvSpPr txBox="1"/>
          <p:nvPr/>
        </p:nvSpPr>
        <p:spPr>
          <a:xfrm>
            <a:off x="280413" y="4650031"/>
            <a:ext cx="6330452" cy="1169551"/>
          </a:xfrm>
          <a:prstGeom prst="rect">
            <a:avLst/>
          </a:prstGeom>
          <a:noFill/>
        </p:spPr>
        <p:txBody>
          <a:bodyPr wrap="square">
            <a:spAutoFit/>
          </a:bodyPr>
          <a:lstStyle/>
          <a:p>
            <a:r>
              <a:rPr lang="pt-BR" b="0" dirty="0">
                <a:solidFill>
                  <a:srgbClr val="000000"/>
                </a:solidFill>
                <a:effectLst/>
                <a:latin typeface="Courier New" panose="02070309020205020404" pitchFamily="49" charset="0"/>
              </a:rPr>
              <a:t>path =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image.png</a:t>
            </a:r>
            <a:r>
              <a:rPr lang="pt-BR" b="0" dirty="0">
                <a:solidFill>
                  <a:srgbClr val="A31515"/>
                </a:solidFill>
                <a:effectLst/>
                <a:latin typeface="Courier New" panose="02070309020205020404" pitchFamily="49" charset="0"/>
              </a:rPr>
              <a:t>"</a:t>
            </a:r>
            <a:endParaRPr lang="pt-BR" b="0" dirty="0">
              <a:solidFill>
                <a:srgbClr val="000000"/>
              </a:solidFill>
              <a:effectLst/>
              <a:latin typeface="Courier New" panose="02070309020205020404" pitchFamily="49" charset="0"/>
            </a:endParaRPr>
          </a:p>
          <a:p>
            <a:br>
              <a:rPr lang="pt-BR" b="0" dirty="0">
                <a:solidFill>
                  <a:srgbClr val="000000"/>
                </a:solidFill>
                <a:effectLst/>
                <a:latin typeface="Courier New" panose="02070309020205020404" pitchFamily="49" charset="0"/>
              </a:rPr>
            </a:br>
            <a:r>
              <a:rPr lang="pt-BR" b="0" dirty="0">
                <a:solidFill>
                  <a:srgbClr val="000000"/>
                </a:solidFill>
                <a:effectLst/>
                <a:latin typeface="Courier New" panose="02070309020205020404" pitchFamily="49" charset="0"/>
              </a:rPr>
              <a:t>imagem = </a:t>
            </a:r>
            <a:r>
              <a:rPr lang="pt-BR" b="0" dirty="0" err="1">
                <a:solidFill>
                  <a:srgbClr val="000000"/>
                </a:solidFill>
                <a:effectLst/>
                <a:latin typeface="Courier New" panose="02070309020205020404" pitchFamily="49" charset="0"/>
              </a:rPr>
              <a:t>mpimg.imread</a:t>
            </a:r>
            <a:r>
              <a:rPr lang="pt-BR" b="0" dirty="0">
                <a:solidFill>
                  <a:srgbClr val="000000"/>
                </a:solidFill>
                <a:effectLst/>
                <a:latin typeface="Courier New" panose="02070309020205020404" pitchFamily="49" charset="0"/>
              </a:rPr>
              <a:t>(path)</a:t>
            </a:r>
          </a:p>
          <a:p>
            <a:r>
              <a:rPr lang="pt-BR" b="0" dirty="0" err="1">
                <a:solidFill>
                  <a:srgbClr val="000000"/>
                </a:solidFill>
                <a:effectLst/>
                <a:latin typeface="Courier New" panose="02070309020205020404" pitchFamily="49" charset="0"/>
              </a:rPr>
              <a:t>plt.imshow</a:t>
            </a:r>
            <a:r>
              <a:rPr lang="pt-BR" b="0" dirty="0">
                <a:solidFill>
                  <a:srgbClr val="000000"/>
                </a:solidFill>
                <a:effectLst/>
                <a:latin typeface="Courier New" panose="02070309020205020404" pitchFamily="49" charset="0"/>
              </a:rPr>
              <a:t>(imagem)</a:t>
            </a:r>
          </a:p>
          <a:p>
            <a:r>
              <a:rPr lang="pt-BR" b="0" dirty="0" err="1">
                <a:solidFill>
                  <a:srgbClr val="000000"/>
                </a:solidFill>
                <a:effectLst/>
                <a:latin typeface="Courier New" panose="02070309020205020404" pitchFamily="49" charset="0"/>
              </a:rPr>
              <a:t>plt.axis</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"off"</a:t>
            </a:r>
            <a:r>
              <a:rPr lang="pt-BR" b="0" dirty="0">
                <a:solidFill>
                  <a:srgbClr val="000000"/>
                </a:solidFill>
                <a:effectLst/>
                <a:latin typeface="Courier New" panose="02070309020205020404" pitchFamily="49" charset="0"/>
              </a:rPr>
              <a:t>)</a:t>
            </a:r>
          </a:p>
        </p:txBody>
      </p:sp>
      <p:pic>
        <p:nvPicPr>
          <p:cNvPr id="2050" name="Picture 2">
            <a:extLst>
              <a:ext uri="{FF2B5EF4-FFF2-40B4-BE49-F238E27FC236}">
                <a16:creationId xmlns:a16="http://schemas.microsoft.com/office/drawing/2014/main" id="{1C44A7C0-5594-90D4-BD25-2E0ABCB17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732" y="3244354"/>
            <a:ext cx="3544316" cy="354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26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BA6B9BCD-3106-5E88-24D2-B5426E20F071}"/>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1582A81E-8536-4EEA-5FC4-56B58B2EE292}"/>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GERAÇÃO DE TEXTO COM O </a:t>
            </a:r>
            <a:r>
              <a:rPr lang="pt-BR" sz="2800" b="1" dirty="0">
                <a:solidFill>
                  <a:srgbClr val="E0375F"/>
                </a:solidFill>
                <a:latin typeface="Roboto"/>
                <a:ea typeface="Roboto"/>
                <a:cs typeface="Roboto"/>
                <a:sym typeface="Roboto"/>
              </a:rPr>
              <a:t>SDK</a:t>
            </a:r>
            <a:endParaRPr dirty="0"/>
          </a:p>
        </p:txBody>
      </p:sp>
      <p:sp>
        <p:nvSpPr>
          <p:cNvPr id="2" name="Google Shape;307;p14">
            <a:extLst>
              <a:ext uri="{FF2B5EF4-FFF2-40B4-BE49-F238E27FC236}">
                <a16:creationId xmlns:a16="http://schemas.microsoft.com/office/drawing/2014/main" id="{145BED8D-90BD-90E3-2C6C-78533E2FC5F9}"/>
              </a:ext>
            </a:extLst>
          </p:cNvPr>
          <p:cNvSpPr txBox="1"/>
          <p:nvPr/>
        </p:nvSpPr>
        <p:spPr>
          <a:xfrm>
            <a:off x="280415" y="1038418"/>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Utilizaremos o mesmo cliente de execução. Configuramos o modelo a ser utilizado e o formato de entrada e saída (JSON)</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5" name="CaixaDeTexto 4">
            <a:extLst>
              <a:ext uri="{FF2B5EF4-FFF2-40B4-BE49-F238E27FC236}">
                <a16:creationId xmlns:a16="http://schemas.microsoft.com/office/drawing/2014/main" id="{462CC43F-6047-13FB-C413-0D7AFCDF0234}"/>
              </a:ext>
            </a:extLst>
          </p:cNvPr>
          <p:cNvSpPr txBox="1"/>
          <p:nvPr/>
        </p:nvSpPr>
        <p:spPr>
          <a:xfrm>
            <a:off x="280415" y="1684708"/>
            <a:ext cx="6098058" cy="738664"/>
          </a:xfrm>
          <a:prstGeom prst="rect">
            <a:avLst/>
          </a:prstGeom>
          <a:noFill/>
        </p:spPr>
        <p:txBody>
          <a:bodyPr wrap="square">
            <a:spAutoFit/>
          </a:bodyPr>
          <a:lstStyle/>
          <a:p>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 = </a:t>
            </a:r>
            <a:r>
              <a:rPr lang="pt-BR" b="0" dirty="0">
                <a:solidFill>
                  <a:srgbClr val="A31515"/>
                </a:solidFill>
                <a:effectLst/>
                <a:latin typeface="Courier New" panose="02070309020205020404" pitchFamily="49" charset="0"/>
              </a:rPr>
              <a:t>'meta.llama2-70b-chat-v1'</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contentType</a:t>
            </a:r>
            <a:r>
              <a:rPr lang="pt-BR" b="0" dirty="0">
                <a:solidFill>
                  <a:srgbClr val="000000"/>
                </a:solidFill>
                <a:effectLst/>
                <a:latin typeface="Courier New" panose="02070309020205020404" pitchFamily="49" charset="0"/>
              </a:rPr>
              <a:t> =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application</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json</a:t>
            </a:r>
            <a:r>
              <a:rPr lang="pt-BR" b="0" dirty="0">
                <a:solidFill>
                  <a:srgbClr val="A31515"/>
                </a:solidFill>
                <a:effectLst/>
                <a:latin typeface="Courier New" panose="02070309020205020404" pitchFamily="49" charset="0"/>
              </a:rPr>
              <a:t>"</a:t>
            </a:r>
            <a:endParaRPr lang="pt-BR" b="0" dirty="0">
              <a:solidFill>
                <a:srgbClr val="000000"/>
              </a:solidFill>
              <a:effectLst/>
              <a:latin typeface="Courier New" panose="02070309020205020404" pitchFamily="49" charset="0"/>
            </a:endParaRPr>
          </a:p>
          <a:p>
            <a:r>
              <a:rPr lang="pt-BR" b="0" dirty="0" err="1">
                <a:solidFill>
                  <a:srgbClr val="000000"/>
                </a:solidFill>
                <a:effectLst/>
                <a:latin typeface="Courier New" panose="02070309020205020404" pitchFamily="49" charset="0"/>
              </a:rPr>
              <a:t>accept</a:t>
            </a:r>
            <a:r>
              <a:rPr lang="pt-BR" b="0" dirty="0">
                <a:solidFill>
                  <a:srgbClr val="000000"/>
                </a:solidFill>
                <a:effectLst/>
                <a:latin typeface="Courier New" panose="02070309020205020404" pitchFamily="49" charset="0"/>
              </a:rPr>
              <a:t> = </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application</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json</a:t>
            </a:r>
            <a:r>
              <a:rPr lang="pt-BR" b="0" dirty="0">
                <a:solidFill>
                  <a:srgbClr val="A31515"/>
                </a:solidFill>
                <a:effectLst/>
                <a:latin typeface="Courier New" panose="02070309020205020404" pitchFamily="49" charset="0"/>
              </a:rPr>
              <a:t>"</a:t>
            </a:r>
            <a:endParaRPr lang="pt-BR" b="0" dirty="0">
              <a:solidFill>
                <a:srgbClr val="000000"/>
              </a:solidFill>
              <a:effectLst/>
              <a:latin typeface="Courier New" panose="02070309020205020404" pitchFamily="49" charset="0"/>
            </a:endParaRPr>
          </a:p>
        </p:txBody>
      </p:sp>
      <p:sp>
        <p:nvSpPr>
          <p:cNvPr id="7" name="CaixaDeTexto 6">
            <a:extLst>
              <a:ext uri="{FF2B5EF4-FFF2-40B4-BE49-F238E27FC236}">
                <a16:creationId xmlns:a16="http://schemas.microsoft.com/office/drawing/2014/main" id="{C885CECD-1F7F-CA67-6FD7-7533C4A0C40B}"/>
              </a:ext>
            </a:extLst>
          </p:cNvPr>
          <p:cNvSpPr txBox="1"/>
          <p:nvPr/>
        </p:nvSpPr>
        <p:spPr>
          <a:xfrm>
            <a:off x="280414" y="3075840"/>
            <a:ext cx="11606785" cy="523220"/>
          </a:xfrm>
          <a:prstGeom prst="rect">
            <a:avLst/>
          </a:prstGeom>
          <a:noFill/>
        </p:spPr>
        <p:txBody>
          <a:bodyPr wrap="square">
            <a:spAutoFit/>
          </a:bodyPr>
          <a:lstStyle/>
          <a:p>
            <a:r>
              <a:rPr lang="pt-BR" b="0" dirty="0">
                <a:solidFill>
                  <a:srgbClr val="000000"/>
                </a:solidFill>
                <a:effectLst/>
                <a:latin typeface="Courier New" panose="02070309020205020404" pitchFamily="49" charset="0"/>
              </a:rPr>
              <a:t>prompt = </a:t>
            </a:r>
            <a:r>
              <a:rPr lang="pt-BR" b="0" dirty="0">
                <a:solidFill>
                  <a:srgbClr val="A31515"/>
                </a:solidFill>
                <a:effectLst/>
                <a:latin typeface="Courier New" panose="02070309020205020404" pitchFamily="49" charset="0"/>
              </a:rPr>
              <a:t>"Crie uma história infantil envolvendo elementos de ficção científica. Esta história deve ter 3 parágrafos apenas."</a:t>
            </a:r>
            <a:endParaRPr lang="pt-BR" b="0" dirty="0">
              <a:solidFill>
                <a:srgbClr val="000000"/>
              </a:solidFill>
              <a:effectLst/>
              <a:latin typeface="Courier New" panose="02070309020205020404" pitchFamily="49" charset="0"/>
            </a:endParaRPr>
          </a:p>
        </p:txBody>
      </p:sp>
      <p:sp>
        <p:nvSpPr>
          <p:cNvPr id="8" name="Google Shape;307;p14">
            <a:extLst>
              <a:ext uri="{FF2B5EF4-FFF2-40B4-BE49-F238E27FC236}">
                <a16:creationId xmlns:a16="http://schemas.microsoft.com/office/drawing/2014/main" id="{D5FFA4F4-DD01-93FD-1280-281ED1B5CD1E}"/>
              </a:ext>
            </a:extLst>
          </p:cNvPr>
          <p:cNvSpPr txBox="1"/>
          <p:nvPr/>
        </p:nvSpPr>
        <p:spPr>
          <a:xfrm>
            <a:off x="292607" y="2603041"/>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Definimos o prompt.</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0" name="Google Shape;307;p14">
            <a:extLst>
              <a:ext uri="{FF2B5EF4-FFF2-40B4-BE49-F238E27FC236}">
                <a16:creationId xmlns:a16="http://schemas.microsoft.com/office/drawing/2014/main" id="{33678A4C-0FF0-CE86-D942-D45CF3AB2CCB}"/>
              </a:ext>
            </a:extLst>
          </p:cNvPr>
          <p:cNvSpPr txBox="1"/>
          <p:nvPr/>
        </p:nvSpPr>
        <p:spPr>
          <a:xfrm>
            <a:off x="292607" y="3800620"/>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Como escolhemos o </a:t>
            </a:r>
            <a:r>
              <a:rPr lang="pt-BR" sz="1800" dirty="0" err="1">
                <a:solidFill>
                  <a:srgbClr val="94A2AC"/>
                </a:solidFill>
                <a:latin typeface="Roboto"/>
                <a:ea typeface="Roboto"/>
                <a:cs typeface="Roboto"/>
                <a:sym typeface="Roboto"/>
              </a:rPr>
              <a:t>Llama</a:t>
            </a:r>
            <a:r>
              <a:rPr lang="pt-BR" sz="1800" dirty="0">
                <a:solidFill>
                  <a:srgbClr val="94A2AC"/>
                </a:solidFill>
                <a:latin typeface="Roboto"/>
                <a:ea typeface="Roboto"/>
                <a:cs typeface="Roboto"/>
                <a:sym typeface="Roboto"/>
              </a:rPr>
              <a:t>, os parâmetros do body são os seguintes (diferem do Titan):</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2" name="CaixaDeTexto 11">
            <a:extLst>
              <a:ext uri="{FF2B5EF4-FFF2-40B4-BE49-F238E27FC236}">
                <a16:creationId xmlns:a16="http://schemas.microsoft.com/office/drawing/2014/main" id="{7AB56266-E426-BEA7-BD4E-984AEE38BBEE}"/>
              </a:ext>
            </a:extLst>
          </p:cNvPr>
          <p:cNvSpPr txBox="1"/>
          <p:nvPr/>
        </p:nvSpPr>
        <p:spPr>
          <a:xfrm>
            <a:off x="292606" y="4393262"/>
            <a:ext cx="11606785" cy="1384995"/>
          </a:xfrm>
          <a:prstGeom prst="rect">
            <a:avLst/>
          </a:prstGeom>
          <a:noFill/>
        </p:spPr>
        <p:txBody>
          <a:bodyPr wrap="square">
            <a:spAutoFit/>
          </a:bodyPr>
          <a:lstStyle/>
          <a:p>
            <a:r>
              <a:rPr lang="pt-BR" b="0" dirty="0">
                <a:solidFill>
                  <a:srgbClr val="000000"/>
                </a:solidFill>
                <a:effectLst/>
                <a:latin typeface="Courier New" panose="02070309020205020404" pitchFamily="49" charset="0"/>
              </a:rPr>
              <a:t>body = </a:t>
            </a:r>
            <a:r>
              <a:rPr lang="pt-BR" b="0" dirty="0" err="1">
                <a:solidFill>
                  <a:srgbClr val="000000"/>
                </a:solidFill>
                <a:effectLst/>
                <a:latin typeface="Courier New" panose="02070309020205020404" pitchFamily="49" charset="0"/>
              </a:rPr>
              <a:t>json.dumps</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"prompt"</a:t>
            </a:r>
            <a:r>
              <a:rPr lang="pt-BR" b="0" dirty="0">
                <a:solidFill>
                  <a:srgbClr val="000000"/>
                </a:solidFill>
                <a:effectLst/>
                <a:latin typeface="Courier New" panose="02070309020205020404" pitchFamily="49" charset="0"/>
              </a:rPr>
              <a:t>: prompt,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max_gen_len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512</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temperature</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0.5</a:t>
            </a:r>
            <a:r>
              <a:rPr lang="pt-BR" b="0" dirty="0">
                <a:solidFill>
                  <a:srgbClr val="000000"/>
                </a:solidFill>
                <a:effectLst/>
                <a:latin typeface="Courier New" panose="02070309020205020404" pitchFamily="49" charset="0"/>
              </a:rPr>
              <a:t>,</a:t>
            </a:r>
          </a:p>
          <a:p>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top_p</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 </a:t>
            </a:r>
            <a:r>
              <a:rPr lang="pt-BR" b="0" dirty="0">
                <a:solidFill>
                  <a:srgbClr val="116644"/>
                </a:solidFill>
                <a:effectLst/>
                <a:latin typeface="Courier New" panose="02070309020205020404" pitchFamily="49" charset="0"/>
              </a:rPr>
              <a:t>0.9</a:t>
            </a:r>
            <a:endParaRPr lang="pt-BR" b="0" dirty="0">
              <a:solidFill>
                <a:srgbClr val="000000"/>
              </a:solidFill>
              <a:effectLst/>
              <a:latin typeface="Courier New" panose="02070309020205020404" pitchFamily="49" charset="0"/>
            </a:endParaRPr>
          </a:p>
          <a:p>
            <a:r>
              <a:rPr lang="pt-BR"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9549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11228" y="1428563"/>
            <a:ext cx="2726522" cy="3196347"/>
          </a:xfrm>
          <a:prstGeom prst="rect">
            <a:avLst/>
          </a:prstGeom>
        </p:spPr>
      </p:pic>
      <p:grpSp>
        <p:nvGrpSpPr>
          <p:cNvPr id="12" name="Group 5">
            <a:extLst>
              <a:ext uri="{FF2B5EF4-FFF2-40B4-BE49-F238E27FC236}">
                <a16:creationId xmlns:a16="http://schemas.microsoft.com/office/drawing/2014/main" id="{0D09E140-38ED-C54E-9AB4-33C6E80C5013}"/>
              </a:ext>
            </a:extLst>
          </p:cNvPr>
          <p:cNvGrpSpPr/>
          <p:nvPr/>
        </p:nvGrpSpPr>
        <p:grpSpPr>
          <a:xfrm>
            <a:off x="10773645" y="223306"/>
            <a:ext cx="1178469" cy="185138"/>
            <a:chOff x="7919542" y="328894"/>
            <a:chExt cx="957000" cy="150345"/>
          </a:xfrm>
        </p:grpSpPr>
        <p:pic>
          <p:nvPicPr>
            <p:cNvPr id="13" name="Imagem 1">
              <a:extLst>
                <a:ext uri="{FF2B5EF4-FFF2-40B4-BE49-F238E27FC236}">
                  <a16:creationId xmlns:a16="http://schemas.microsoft.com/office/drawing/2014/main" id="{7F24F7E3-39EA-3846-ACD3-EB2342BE7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4" name="Picture 10" descr="mba.png">
              <a:extLst>
                <a:ext uri="{FF2B5EF4-FFF2-40B4-BE49-F238E27FC236}">
                  <a16:creationId xmlns:a16="http://schemas.microsoft.com/office/drawing/2014/main" id="{C0C6EF73-AE41-3B43-9CA3-261811ADA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2" name="TextBox 6">
            <a:extLst>
              <a:ext uri="{FF2B5EF4-FFF2-40B4-BE49-F238E27FC236}">
                <a16:creationId xmlns:a16="http://schemas.microsoft.com/office/drawing/2014/main" id="{C109F34C-DB46-A142-C492-E2ECF34BF570}"/>
              </a:ext>
            </a:extLst>
          </p:cNvPr>
          <p:cNvSpPr txBox="1"/>
          <p:nvPr/>
        </p:nvSpPr>
        <p:spPr>
          <a:xfrm>
            <a:off x="5640" y="2921000"/>
            <a:ext cx="12180722" cy="809773"/>
          </a:xfrm>
          <a:prstGeom prst="rect">
            <a:avLst/>
          </a:prstGeom>
          <a:noFill/>
        </p:spPr>
        <p:txBody>
          <a:bodyPr wrap="square" rtlCol="0">
            <a:sp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r>
              <a:rPr lang="en-US" sz="4662" dirty="0">
                <a:solidFill>
                  <a:srgbClr val="E0375F"/>
                </a:solidFill>
                <a:latin typeface="Roboto" panose="02000000000000000000" pitchFamily="2" charset="0"/>
                <a:ea typeface="Roboto" panose="02000000000000000000" pitchFamily="2" charset="0"/>
                <a:cs typeface="Gotham HTF Light"/>
              </a:rPr>
              <a:t>COGNITIVE ENVIRONMENTS</a:t>
            </a:r>
            <a:endParaRPr kumimoji="0" lang="en-US" sz="4662" b="0" i="0" u="none" strike="noStrike" kern="1200" cap="none" spc="0" normalizeH="0" baseline="0" noProof="0" dirty="0">
              <a:ln>
                <a:noFill/>
              </a:ln>
              <a:solidFill>
                <a:srgbClr val="626E73"/>
              </a:solidFill>
              <a:effectLst/>
              <a:uLnTx/>
              <a:uFillTx/>
              <a:latin typeface="Roboto" panose="02000000000000000000" pitchFamily="2" charset="0"/>
              <a:ea typeface="Roboto" panose="02000000000000000000" pitchFamily="2" charset="0"/>
              <a:cs typeface="Gotham HTF Light"/>
            </a:endParaRPr>
          </a:p>
        </p:txBody>
      </p:sp>
      <p:sp>
        <p:nvSpPr>
          <p:cNvPr id="3" name="TextBox 9">
            <a:extLst>
              <a:ext uri="{FF2B5EF4-FFF2-40B4-BE49-F238E27FC236}">
                <a16:creationId xmlns:a16="http://schemas.microsoft.com/office/drawing/2014/main" id="{E368ECC1-C744-19C9-B987-F0CD918627D4}"/>
              </a:ext>
            </a:extLst>
          </p:cNvPr>
          <p:cNvSpPr txBox="1"/>
          <p:nvPr/>
        </p:nvSpPr>
        <p:spPr>
          <a:xfrm>
            <a:off x="2232561" y="3689704"/>
            <a:ext cx="9827636" cy="461345"/>
          </a:xfrm>
          <a:prstGeom prst="rect">
            <a:avLst/>
          </a:prstGeom>
          <a:noFill/>
        </p:spPr>
        <p:txBody>
          <a:bodyPr wrap="square" rtlCol="0">
            <a:spAutoFit/>
          </a:bodyPr>
          <a:lstStyle/>
          <a:p>
            <a:pPr defTabSz="609036"/>
            <a:r>
              <a:rPr lang="pt-BR" sz="2398" dirty="0">
                <a:solidFill>
                  <a:srgbClr val="626E73"/>
                </a:solidFill>
                <a:latin typeface="Roboto" panose="02000000000000000000" pitchFamily="2" charset="0"/>
                <a:ea typeface="Roboto" panose="02000000000000000000" pitchFamily="2" charset="0"/>
                <a:cs typeface="Gotham HTF Book"/>
              </a:rPr>
              <a:t>DATA SCIENCE &amp; AI MBA</a:t>
            </a:r>
          </a:p>
        </p:txBody>
      </p:sp>
    </p:spTree>
    <p:extLst>
      <p:ext uri="{BB962C8B-B14F-4D97-AF65-F5344CB8AC3E}">
        <p14:creationId xmlns:p14="http://schemas.microsoft.com/office/powerpoint/2010/main" val="42035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06A9D75A-DECC-5B50-4125-1B431F5477A0}"/>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E0E22AE9-F7F6-56C9-322C-A67FF99089AE}"/>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GERAÇÃO DE TEXTO COM O </a:t>
            </a:r>
            <a:r>
              <a:rPr lang="pt-BR" sz="2800" b="1" dirty="0">
                <a:solidFill>
                  <a:srgbClr val="E0375F"/>
                </a:solidFill>
                <a:latin typeface="Roboto"/>
                <a:ea typeface="Roboto"/>
                <a:cs typeface="Roboto"/>
                <a:sym typeface="Roboto"/>
              </a:rPr>
              <a:t>SDK</a:t>
            </a:r>
            <a:endParaRPr dirty="0"/>
          </a:p>
        </p:txBody>
      </p:sp>
      <p:sp>
        <p:nvSpPr>
          <p:cNvPr id="2" name="Google Shape;307;p14">
            <a:extLst>
              <a:ext uri="{FF2B5EF4-FFF2-40B4-BE49-F238E27FC236}">
                <a16:creationId xmlns:a16="http://schemas.microsoft.com/office/drawing/2014/main" id="{2987401B-5E5B-B167-791C-80D0165FDF8F}"/>
              </a:ext>
            </a:extLst>
          </p:cNvPr>
          <p:cNvSpPr txBox="1"/>
          <p:nvPr/>
        </p:nvSpPr>
        <p:spPr>
          <a:xfrm>
            <a:off x="280414" y="1038418"/>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O resultado vem na forma de um streaming. Ou seja, após consumido o resultado não é mais possível acessá-lo.</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4" name="CaixaDeTexto 3">
            <a:extLst>
              <a:ext uri="{FF2B5EF4-FFF2-40B4-BE49-F238E27FC236}">
                <a16:creationId xmlns:a16="http://schemas.microsoft.com/office/drawing/2014/main" id="{136ECB19-24D8-E266-6AD0-0911ED332ED9}"/>
              </a:ext>
            </a:extLst>
          </p:cNvPr>
          <p:cNvSpPr txBox="1"/>
          <p:nvPr/>
        </p:nvSpPr>
        <p:spPr>
          <a:xfrm>
            <a:off x="280414" y="1604878"/>
            <a:ext cx="11606784" cy="307777"/>
          </a:xfrm>
          <a:prstGeom prst="rect">
            <a:avLst/>
          </a:prstGeom>
          <a:noFill/>
        </p:spPr>
        <p:txBody>
          <a:bodyPr wrap="square">
            <a:spAutoFit/>
          </a:bodyPr>
          <a:lstStyle/>
          <a:p>
            <a:r>
              <a:rPr lang="pt-BR" b="0" dirty="0">
                <a:solidFill>
                  <a:srgbClr val="000000"/>
                </a:solidFill>
                <a:effectLst/>
                <a:latin typeface="Courier New" panose="02070309020205020404" pitchFamily="49" charset="0"/>
              </a:rPr>
              <a:t>response = </a:t>
            </a:r>
            <a:r>
              <a:rPr lang="pt-BR" b="0" dirty="0" err="1">
                <a:solidFill>
                  <a:srgbClr val="000000"/>
                </a:solidFill>
                <a:effectLst/>
                <a:latin typeface="Courier New" panose="02070309020205020404" pitchFamily="49" charset="0"/>
              </a:rPr>
              <a:t>client_runtime.invoke_model</a:t>
            </a:r>
            <a:r>
              <a:rPr lang="pt-BR" b="0" dirty="0">
                <a:solidFill>
                  <a:srgbClr val="000000"/>
                </a:solidFill>
                <a:effectLst/>
                <a:latin typeface="Courier New" panose="02070309020205020404" pitchFamily="49" charset="0"/>
              </a:rPr>
              <a:t>(body=body, </a:t>
            </a:r>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modelId</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accept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accept</a:t>
            </a:r>
            <a:r>
              <a:rPr lang="pt-BR" b="0" dirty="0">
                <a:solidFill>
                  <a:srgbClr val="000000"/>
                </a:solidFill>
                <a:effectLst/>
                <a:latin typeface="Courier New" panose="02070309020205020404" pitchFamily="49" charset="0"/>
              </a:rPr>
              <a:t>, </a:t>
            </a:r>
            <a:r>
              <a:rPr lang="pt-BR" b="0" dirty="0" err="1">
                <a:solidFill>
                  <a:srgbClr val="000000"/>
                </a:solidFill>
                <a:effectLst/>
                <a:latin typeface="Courier New" panose="02070309020205020404" pitchFamily="49" charset="0"/>
              </a:rPr>
              <a:t>contentType</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contentType</a:t>
            </a:r>
            <a:r>
              <a:rPr lang="pt-BR" b="0" dirty="0">
                <a:solidFill>
                  <a:srgbClr val="000000"/>
                </a:solidFill>
                <a:effectLst/>
                <a:latin typeface="Courier New" panose="02070309020205020404" pitchFamily="49" charset="0"/>
              </a:rPr>
              <a:t>)</a:t>
            </a:r>
          </a:p>
        </p:txBody>
      </p:sp>
      <p:sp>
        <p:nvSpPr>
          <p:cNvPr id="9" name="CaixaDeTexto 8">
            <a:extLst>
              <a:ext uri="{FF2B5EF4-FFF2-40B4-BE49-F238E27FC236}">
                <a16:creationId xmlns:a16="http://schemas.microsoft.com/office/drawing/2014/main" id="{FAAF2DF0-A339-3D41-BF83-C0D333FAC650}"/>
              </a:ext>
            </a:extLst>
          </p:cNvPr>
          <p:cNvSpPr txBox="1"/>
          <p:nvPr/>
        </p:nvSpPr>
        <p:spPr>
          <a:xfrm>
            <a:off x="280414" y="1955935"/>
            <a:ext cx="6098058" cy="307777"/>
          </a:xfrm>
          <a:prstGeom prst="rect">
            <a:avLst/>
          </a:prstGeom>
          <a:noFill/>
        </p:spPr>
        <p:txBody>
          <a:bodyPr wrap="square">
            <a:spAutoFit/>
          </a:bodyPr>
          <a:lstStyle/>
          <a:p>
            <a:r>
              <a:rPr lang="pt-BR" b="0" dirty="0" err="1">
                <a:solidFill>
                  <a:srgbClr val="000000"/>
                </a:solidFill>
                <a:effectLst/>
                <a:latin typeface="Courier New" panose="02070309020205020404" pitchFamily="49" charset="0"/>
              </a:rPr>
              <a:t>response_body</a:t>
            </a:r>
            <a:r>
              <a:rPr lang="pt-BR" b="0" dirty="0">
                <a:solidFill>
                  <a:srgbClr val="000000"/>
                </a:solidFill>
                <a:effectLst/>
                <a:latin typeface="Courier New" panose="02070309020205020404" pitchFamily="49" charset="0"/>
              </a:rPr>
              <a:t> = </a:t>
            </a:r>
            <a:r>
              <a:rPr lang="pt-BR" b="0" dirty="0" err="1">
                <a:solidFill>
                  <a:srgbClr val="000000"/>
                </a:solidFill>
                <a:effectLst/>
                <a:latin typeface="Courier New" panose="02070309020205020404" pitchFamily="49" charset="0"/>
              </a:rPr>
              <a:t>json.loads</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response.get</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'body'</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read</a:t>
            </a:r>
            <a:r>
              <a:rPr lang="pt-BR" b="0" dirty="0">
                <a:solidFill>
                  <a:srgbClr val="000000"/>
                </a:solidFill>
                <a:effectLst/>
                <a:latin typeface="Courier New" panose="02070309020205020404" pitchFamily="49" charset="0"/>
              </a:rPr>
              <a:t>())</a:t>
            </a:r>
          </a:p>
        </p:txBody>
      </p:sp>
      <p:sp>
        <p:nvSpPr>
          <p:cNvPr id="13" name="CaixaDeTexto 12">
            <a:extLst>
              <a:ext uri="{FF2B5EF4-FFF2-40B4-BE49-F238E27FC236}">
                <a16:creationId xmlns:a16="http://schemas.microsoft.com/office/drawing/2014/main" id="{F0B11640-4543-6F75-4FF9-4472968D0751}"/>
              </a:ext>
            </a:extLst>
          </p:cNvPr>
          <p:cNvSpPr txBox="1"/>
          <p:nvPr/>
        </p:nvSpPr>
        <p:spPr>
          <a:xfrm>
            <a:off x="280414" y="2831679"/>
            <a:ext cx="6098058" cy="307777"/>
          </a:xfrm>
          <a:prstGeom prst="rect">
            <a:avLst/>
          </a:prstGeom>
          <a:noFill/>
        </p:spPr>
        <p:txBody>
          <a:bodyPr wrap="square">
            <a:spAutoFit/>
          </a:bodyPr>
          <a:lstStyle/>
          <a:p>
            <a:r>
              <a:rPr lang="pt-BR" b="0" dirty="0">
                <a:solidFill>
                  <a:srgbClr val="795E26"/>
                </a:solidFill>
                <a:effectLst/>
                <a:latin typeface="Courier New" panose="02070309020205020404" pitchFamily="49" charset="0"/>
              </a:rPr>
              <a:t>print</a:t>
            </a:r>
            <a:r>
              <a:rPr lang="pt-BR" b="0" dirty="0">
                <a:solidFill>
                  <a:srgbClr val="000000"/>
                </a:solidFill>
                <a:effectLst/>
                <a:latin typeface="Courier New" panose="02070309020205020404" pitchFamily="49" charset="0"/>
              </a:rPr>
              <a:t>(</a:t>
            </a:r>
            <a:r>
              <a:rPr lang="pt-BR" b="0" dirty="0" err="1">
                <a:solidFill>
                  <a:srgbClr val="000000"/>
                </a:solidFill>
                <a:effectLst/>
                <a:latin typeface="Courier New" panose="02070309020205020404" pitchFamily="49" charset="0"/>
              </a:rPr>
              <a:t>response_body</a:t>
            </a:r>
            <a:r>
              <a:rPr lang="pt-BR" b="0" dirty="0">
                <a:solidFill>
                  <a:srgbClr val="000000"/>
                </a:solidFill>
                <a:effectLst/>
                <a:latin typeface="Courier New" panose="02070309020205020404" pitchFamily="49" charset="0"/>
              </a:rPr>
              <a:t>[</a:t>
            </a:r>
            <a:r>
              <a:rPr lang="pt-BR" b="0" dirty="0">
                <a:solidFill>
                  <a:srgbClr val="A31515"/>
                </a:solidFill>
                <a:effectLst/>
                <a:latin typeface="Courier New" panose="02070309020205020404" pitchFamily="49" charset="0"/>
              </a:rPr>
              <a:t>'</a:t>
            </a:r>
            <a:r>
              <a:rPr lang="pt-BR" b="0" dirty="0" err="1">
                <a:solidFill>
                  <a:srgbClr val="A31515"/>
                </a:solidFill>
                <a:effectLst/>
                <a:latin typeface="Courier New" panose="02070309020205020404" pitchFamily="49" charset="0"/>
              </a:rPr>
              <a:t>generation</a:t>
            </a:r>
            <a:r>
              <a:rPr lang="pt-BR" b="0" dirty="0">
                <a:solidFill>
                  <a:srgbClr val="A31515"/>
                </a:solidFill>
                <a:effectLst/>
                <a:latin typeface="Courier New" panose="02070309020205020404" pitchFamily="49" charset="0"/>
              </a:rPr>
              <a:t>'</a:t>
            </a:r>
            <a:r>
              <a:rPr lang="pt-BR" b="0" dirty="0">
                <a:solidFill>
                  <a:srgbClr val="000000"/>
                </a:solidFill>
                <a:effectLst/>
                <a:latin typeface="Courier New" panose="02070309020205020404" pitchFamily="49" charset="0"/>
              </a:rPr>
              <a:t>])</a:t>
            </a:r>
          </a:p>
        </p:txBody>
      </p:sp>
      <p:sp>
        <p:nvSpPr>
          <p:cNvPr id="14" name="Google Shape;307;p14">
            <a:extLst>
              <a:ext uri="{FF2B5EF4-FFF2-40B4-BE49-F238E27FC236}">
                <a16:creationId xmlns:a16="http://schemas.microsoft.com/office/drawing/2014/main" id="{145D5F39-2E46-D439-B5A3-1910B5CC763F}"/>
              </a:ext>
            </a:extLst>
          </p:cNvPr>
          <p:cNvSpPr txBox="1"/>
          <p:nvPr/>
        </p:nvSpPr>
        <p:spPr>
          <a:xfrm>
            <a:off x="280414" y="2419108"/>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1800" dirty="0">
                <a:solidFill>
                  <a:srgbClr val="94A2AC"/>
                </a:solidFill>
                <a:latin typeface="Roboto"/>
                <a:ea typeface="Roboto"/>
                <a:cs typeface="Roboto"/>
                <a:sym typeface="Roboto"/>
              </a:rPr>
              <a:t>Agora, exibindo a resposta gerada:</a:t>
            </a: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6" name="CaixaDeTexto 15">
            <a:extLst>
              <a:ext uri="{FF2B5EF4-FFF2-40B4-BE49-F238E27FC236}">
                <a16:creationId xmlns:a16="http://schemas.microsoft.com/office/drawing/2014/main" id="{31048B00-4967-B2F4-9CE6-9397770C6E27}"/>
              </a:ext>
            </a:extLst>
          </p:cNvPr>
          <p:cNvSpPr txBox="1"/>
          <p:nvPr/>
        </p:nvSpPr>
        <p:spPr>
          <a:xfrm>
            <a:off x="280414" y="3294852"/>
            <a:ext cx="11198311" cy="2031325"/>
          </a:xfrm>
          <a:prstGeom prst="rect">
            <a:avLst/>
          </a:prstGeom>
          <a:noFill/>
        </p:spPr>
        <p:txBody>
          <a:bodyPr wrap="square">
            <a:spAutoFit/>
          </a:bodyPr>
          <a:lstStyle/>
          <a:p>
            <a:r>
              <a:rPr lang="pt-BR" b="0" i="0" dirty="0">
                <a:solidFill>
                  <a:srgbClr val="212121"/>
                </a:solidFill>
                <a:effectLst/>
                <a:latin typeface="Courier New" panose="02070309020205020404" pitchFamily="49" charset="0"/>
              </a:rPr>
              <a:t>O professor Tecnológico, um velho e louco cientista, inventou uma máquina do tempo. Ele a testou em si mesmo e conseguiu viajar para o futuro. Lá, ele encontrou um mundo futurista e fantástico, cheio de robôs e dispositivos de alta tecnologia. O professor se encantou com aquela vida e decidiu ficar no futuro. Mas, ele logo se lembrou de que havia deixado sua máquina do tempo no passado. Ele precisava de volta para casa, mas não sabia como. Felizmente, um grupo de crianças que estavam brincando na rua, viram o professor em dificuldades e decidiram ajudá-lo. Eles usaram suas habilidades de programação e criaram um aplicativo que poderia controlar a máquina do tempo. Com a ajuda das crianças, o professor conseguiu voltar para o passado e retornar para casa, onde pôde continuar a inventar e descobrir novas coisas incríveis.</a:t>
            </a:r>
            <a:endParaRPr lang="pt-BR" dirty="0"/>
          </a:p>
        </p:txBody>
      </p:sp>
    </p:spTree>
    <p:extLst>
      <p:ext uri="{BB962C8B-B14F-4D97-AF65-F5344CB8AC3E}">
        <p14:creationId xmlns:p14="http://schemas.microsoft.com/office/powerpoint/2010/main" val="99708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1026" name="Picture 2" descr="OpenAI Logo PNG vector in SVG, PDF, AI, CDR format">
            <a:extLst>
              <a:ext uri="{FF2B5EF4-FFF2-40B4-BE49-F238E27FC236}">
                <a16:creationId xmlns:a16="http://schemas.microsoft.com/office/drawing/2014/main" id="{448268C2-7D18-BF67-F0BF-CF1F9F1F5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407" y="1704975"/>
            <a:ext cx="4771525" cy="3581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PLATAFORMA </a:t>
            </a:r>
            <a:r>
              <a:rPr lang="pt-BR" sz="2800" b="1" dirty="0">
                <a:solidFill>
                  <a:srgbClr val="E0375F"/>
                </a:solidFill>
                <a:latin typeface="Roboto"/>
                <a:ea typeface="Roboto"/>
                <a:cs typeface="Roboto"/>
                <a:sym typeface="Roboto"/>
              </a:rPr>
              <a:t>OPENAI</a:t>
            </a:r>
            <a:endParaRPr sz="2800" dirty="0">
              <a:solidFill>
                <a:srgbClr val="E0375F"/>
              </a:solidFill>
              <a:latin typeface="Roboto"/>
              <a:ea typeface="Roboto"/>
              <a:cs typeface="Roboto"/>
              <a:sym typeface="Roboto"/>
            </a:endParaRPr>
          </a:p>
        </p:txBody>
      </p:sp>
      <p:sp>
        <p:nvSpPr>
          <p:cNvPr id="265" name="Google Shape;265;p11"/>
          <p:cNvSpPr txBox="1"/>
          <p:nvPr/>
        </p:nvSpPr>
        <p:spPr>
          <a:xfrm>
            <a:off x="348721" y="1449007"/>
            <a:ext cx="5247558" cy="3970277"/>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Responsável pelo serviço ChatGPT que utiliza os modelos mais conhecidos da empresa, o GPT 3,5 e o GPT 4.</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Parceira da Microsoft da qual possui um serviço de LLM privado, garantido que informações empresariais não sejam utilizadas para treinamento.</a:t>
            </a: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0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Disponibiliza acesso programático por API para empresas construírem serviços que utilizam os modelos disponibilizado, apesar da maioria ser LLM há outros tipos que envolvem análise de som e imagens.</a:t>
            </a:r>
          </a:p>
        </p:txBody>
      </p:sp>
      <p:sp>
        <p:nvSpPr>
          <p:cNvPr id="4" name="Google Shape;258;p10">
            <a:extLst>
              <a:ext uri="{FF2B5EF4-FFF2-40B4-BE49-F238E27FC236}">
                <a16:creationId xmlns:a16="http://schemas.microsoft.com/office/drawing/2014/main" id="{D59E42E8-B2AC-6493-CE45-D949C23BFB71}"/>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sp>
        <p:nvSpPr>
          <p:cNvPr id="2" name="Google Shape;308;p14">
            <a:extLst>
              <a:ext uri="{FF2B5EF4-FFF2-40B4-BE49-F238E27FC236}">
                <a16:creationId xmlns:a16="http://schemas.microsoft.com/office/drawing/2014/main" id="{5D85B95F-AEED-EF0D-CCCB-73F6C6E3ADC5}"/>
              </a:ext>
            </a:extLst>
          </p:cNvPr>
          <p:cNvSpPr/>
          <p:nvPr/>
        </p:nvSpPr>
        <p:spPr>
          <a:xfrm>
            <a:off x="6095999" y="2237637"/>
            <a:ext cx="5637401" cy="388117"/>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E0375F"/>
                </a:solidFill>
                <a:effectLst/>
                <a:uLnTx/>
                <a:uFillTx/>
                <a:latin typeface="Roboto"/>
                <a:ea typeface="Roboto"/>
                <a:cs typeface="Roboto"/>
                <a:sym typeface="Roboto"/>
              </a:rPr>
              <a:t>MODELOS DE BASE</a:t>
            </a:r>
            <a:endParaRPr kumimoji="0" lang="pt-BR" sz="1600" b="0" i="0" u="none" strike="noStrike" kern="0" cap="none" spc="0" normalizeH="0" baseline="0" noProof="0" dirty="0">
              <a:ln>
                <a:noFill/>
              </a:ln>
              <a:solidFill>
                <a:srgbClr val="E0375F"/>
              </a:solidFill>
              <a:effectLst/>
              <a:uLnTx/>
              <a:uFillTx/>
              <a:latin typeface="Roboto"/>
              <a:ea typeface="Roboto"/>
              <a:cs typeface="Roboto"/>
              <a:sym typeface="Arial"/>
            </a:endParaRPr>
          </a:p>
        </p:txBody>
      </p:sp>
      <p:sp>
        <p:nvSpPr>
          <p:cNvPr id="6" name="Google Shape;308;p14">
            <a:extLst>
              <a:ext uri="{FF2B5EF4-FFF2-40B4-BE49-F238E27FC236}">
                <a16:creationId xmlns:a16="http://schemas.microsoft.com/office/drawing/2014/main" id="{1D5637BB-7B59-1AE2-AEB3-0599F7267F50}"/>
              </a:ext>
            </a:extLst>
          </p:cNvPr>
          <p:cNvSpPr/>
          <p:nvPr/>
        </p:nvSpPr>
        <p:spPr>
          <a:xfrm>
            <a:off x="6096000" y="2725883"/>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LINGUAGEM</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308;p14">
            <a:extLst>
              <a:ext uri="{FF2B5EF4-FFF2-40B4-BE49-F238E27FC236}">
                <a16:creationId xmlns:a16="http://schemas.microsoft.com/office/drawing/2014/main" id="{71A0319C-CCB3-FFCA-4685-1B132C427754}"/>
              </a:ext>
            </a:extLst>
          </p:cNvPr>
          <p:cNvSpPr/>
          <p:nvPr/>
        </p:nvSpPr>
        <p:spPr>
          <a:xfrm>
            <a:off x="9918583" y="2725882"/>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AUDIO</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308;p14">
            <a:extLst>
              <a:ext uri="{FF2B5EF4-FFF2-40B4-BE49-F238E27FC236}">
                <a16:creationId xmlns:a16="http://schemas.microsoft.com/office/drawing/2014/main" id="{77A16063-EF7D-49FE-9766-957F33430C04}"/>
              </a:ext>
            </a:extLst>
          </p:cNvPr>
          <p:cNvSpPr/>
          <p:nvPr/>
        </p:nvSpPr>
        <p:spPr>
          <a:xfrm>
            <a:off x="8007291" y="2725881"/>
            <a:ext cx="1814818" cy="38811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IMAGEM</a:t>
            </a:r>
            <a:endParaRPr kumimoji="0" lang="pt-BR"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CaixaDeTexto 9">
            <a:extLst>
              <a:ext uri="{FF2B5EF4-FFF2-40B4-BE49-F238E27FC236}">
                <a16:creationId xmlns:a16="http://schemas.microsoft.com/office/drawing/2014/main" id="{0EFE8851-70F7-7D22-0D08-358E3D33533E}"/>
              </a:ext>
            </a:extLst>
          </p:cNvPr>
          <p:cNvSpPr txBox="1"/>
          <p:nvPr/>
        </p:nvSpPr>
        <p:spPr>
          <a:xfrm>
            <a:off x="6095999" y="3214129"/>
            <a:ext cx="1814818"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GPT 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Moderation</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Embeddings</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1" name="CaixaDeTexto 10">
            <a:extLst>
              <a:ext uri="{FF2B5EF4-FFF2-40B4-BE49-F238E27FC236}">
                <a16:creationId xmlns:a16="http://schemas.microsoft.com/office/drawing/2014/main" id="{32C64F55-5556-23BD-E558-354F697F4079}"/>
              </a:ext>
            </a:extLst>
          </p:cNvPr>
          <p:cNvSpPr txBox="1"/>
          <p:nvPr/>
        </p:nvSpPr>
        <p:spPr>
          <a:xfrm>
            <a:off x="8007290" y="3214125"/>
            <a:ext cx="1814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DALL-E</a:t>
            </a:r>
          </a:p>
        </p:txBody>
      </p:sp>
      <p:sp>
        <p:nvSpPr>
          <p:cNvPr id="12" name="CaixaDeTexto 11">
            <a:extLst>
              <a:ext uri="{FF2B5EF4-FFF2-40B4-BE49-F238E27FC236}">
                <a16:creationId xmlns:a16="http://schemas.microsoft.com/office/drawing/2014/main" id="{5CFA6354-EE84-4FDE-BD81-9123D175F881}"/>
              </a:ext>
            </a:extLst>
          </p:cNvPr>
          <p:cNvSpPr txBox="1"/>
          <p:nvPr/>
        </p:nvSpPr>
        <p:spPr>
          <a:xfrm>
            <a:off x="9918583" y="3214124"/>
            <a:ext cx="1814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94A2AC"/>
                </a:solidFill>
                <a:effectLst/>
                <a:uLnTx/>
                <a:uFillTx/>
                <a:latin typeface="Roboto"/>
                <a:ea typeface="Roboto"/>
                <a:cs typeface="Roboto"/>
                <a:sym typeface="Roboto"/>
              </a:rPr>
              <a:t>Whisper</a:t>
            </a:r>
            <a:endPar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endParaRPr>
          </a:p>
        </p:txBody>
      </p:sp>
      <p:sp>
        <p:nvSpPr>
          <p:cNvPr id="13" name="Google Shape;308;p14">
            <a:extLst>
              <a:ext uri="{FF2B5EF4-FFF2-40B4-BE49-F238E27FC236}">
                <a16:creationId xmlns:a16="http://schemas.microsoft.com/office/drawing/2014/main" id="{B6ACE860-3E98-08FB-2ED1-D3672E95BC93}"/>
              </a:ext>
            </a:extLst>
          </p:cNvPr>
          <p:cNvSpPr/>
          <p:nvPr/>
        </p:nvSpPr>
        <p:spPr>
          <a:xfrm>
            <a:off x="6095999" y="1476781"/>
            <a:ext cx="5637401" cy="573024"/>
          </a:xfrm>
          <a:prstGeom prst="rect">
            <a:avLst/>
          </a:prstGeom>
          <a:solidFill>
            <a:srgbClr val="E0375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FFFFFF"/>
                </a:solidFill>
                <a:effectLst/>
                <a:uLnTx/>
                <a:uFillTx/>
                <a:latin typeface="Roboto"/>
                <a:ea typeface="Roboto"/>
                <a:cs typeface="Roboto"/>
                <a:sym typeface="Roboto"/>
              </a:rPr>
              <a:t>OPENAI</a:t>
            </a:r>
            <a:endParaRPr kumimoji="0" lang="pt-BR" sz="1600" b="0" i="0" u="none" strike="noStrike" kern="0" cap="none" spc="0" normalizeH="0" baseline="0" noProof="0" dirty="0">
              <a:ln>
                <a:noFill/>
              </a:ln>
              <a:solidFill>
                <a:srgbClr val="FFFFFF"/>
              </a:solidFill>
              <a:effectLst/>
              <a:uLnTx/>
              <a:uFillTx/>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MODELOS DE BASE: </a:t>
            </a:r>
            <a:r>
              <a:rPr lang="pt-BR" sz="2800" b="1" dirty="0">
                <a:solidFill>
                  <a:srgbClr val="E0375F"/>
                </a:solidFill>
                <a:latin typeface="Roboto"/>
                <a:ea typeface="Roboto"/>
                <a:cs typeface="Roboto"/>
                <a:sym typeface="Roboto"/>
              </a:rPr>
              <a:t>GPT4</a:t>
            </a:r>
            <a:endParaRPr sz="2800" b="1" dirty="0">
              <a:solidFill>
                <a:srgbClr val="E0375F"/>
              </a:solidFill>
              <a:latin typeface="Roboto"/>
              <a:ea typeface="Roboto"/>
              <a:cs typeface="Roboto"/>
              <a:sym typeface="Roboto"/>
            </a:endParaRPr>
          </a:p>
        </p:txBody>
      </p:sp>
      <p:sp>
        <p:nvSpPr>
          <p:cNvPr id="4" name="Google Shape;258;p10">
            <a:extLst>
              <a:ext uri="{FF2B5EF4-FFF2-40B4-BE49-F238E27FC236}">
                <a16:creationId xmlns:a16="http://schemas.microsoft.com/office/drawing/2014/main" id="{D59E42E8-B2AC-6493-CE45-D949C23BFB71}"/>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graphicFrame>
        <p:nvGraphicFramePr>
          <p:cNvPr id="5" name="Tabela 4">
            <a:extLst>
              <a:ext uri="{FF2B5EF4-FFF2-40B4-BE49-F238E27FC236}">
                <a16:creationId xmlns:a16="http://schemas.microsoft.com/office/drawing/2014/main" id="{D9A397B1-0CEA-9AEC-E459-37EFDC80BC17}"/>
              </a:ext>
            </a:extLst>
          </p:cNvPr>
          <p:cNvGraphicFramePr>
            <a:graphicFrameLocks noGrp="1"/>
          </p:cNvGraphicFramePr>
          <p:nvPr/>
        </p:nvGraphicFramePr>
        <p:xfrm>
          <a:off x="362712" y="1236221"/>
          <a:ext cx="11466576" cy="4645048"/>
        </p:xfrm>
        <a:graphic>
          <a:graphicData uri="http://schemas.openxmlformats.org/drawingml/2006/table">
            <a:tbl>
              <a:tblPr/>
              <a:tblGrid>
                <a:gridCol w="1285533">
                  <a:extLst>
                    <a:ext uri="{9D8B030D-6E8A-4147-A177-3AD203B41FA5}">
                      <a16:colId xmlns:a16="http://schemas.microsoft.com/office/drawing/2014/main" val="146567778"/>
                    </a:ext>
                  </a:extLst>
                </a:gridCol>
                <a:gridCol w="6418280">
                  <a:extLst>
                    <a:ext uri="{9D8B030D-6E8A-4147-A177-3AD203B41FA5}">
                      <a16:colId xmlns:a16="http://schemas.microsoft.com/office/drawing/2014/main" val="1597844291"/>
                    </a:ext>
                  </a:extLst>
                </a:gridCol>
                <a:gridCol w="1507243">
                  <a:extLst>
                    <a:ext uri="{9D8B030D-6E8A-4147-A177-3AD203B41FA5}">
                      <a16:colId xmlns:a16="http://schemas.microsoft.com/office/drawing/2014/main" val="3836968201"/>
                    </a:ext>
                  </a:extLst>
                </a:gridCol>
                <a:gridCol w="2255520">
                  <a:extLst>
                    <a:ext uri="{9D8B030D-6E8A-4147-A177-3AD203B41FA5}">
                      <a16:colId xmlns:a16="http://schemas.microsoft.com/office/drawing/2014/main" val="208894280"/>
                    </a:ext>
                  </a:extLst>
                </a:gridCol>
              </a:tblGrid>
              <a:tr h="152012">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Modelo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Descrição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a:solidFill>
                            <a:srgbClr val="E0375F"/>
                          </a:solidFill>
                          <a:effectLst/>
                          <a:latin typeface="Roboto" panose="02000000000000000000" pitchFamily="2" charset="0"/>
                          <a:ea typeface="Roboto" panose="02000000000000000000" pitchFamily="2" charset="0"/>
                          <a:cs typeface="Roboto" panose="02000000000000000000" pitchFamily="2" charset="0"/>
                        </a:rPr>
                        <a:t>Máximo de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Dados de Treinamento até</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3715206273"/>
                  </a:ext>
                </a:extLst>
              </a:tr>
              <a:tr h="1216094">
                <a:tc>
                  <a:txBody>
                    <a:bodyPr/>
                    <a:lstStyle/>
                    <a:p>
                      <a:pPr algn="ctr" fontAlgn="base"/>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gpt-4</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Mais capaz do que qualquer modelo GPT-3.5, capaz de realizar tarefas mais complexas e otimizado para conversação. Será atualizado com nossa última iteração do modelo 2 semanas após o lançamento.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8.192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705588398"/>
                  </a:ext>
                </a:extLst>
              </a:tr>
              <a:tr h="1127421">
                <a:tc>
                  <a:txBody>
                    <a:bodyPr/>
                    <a:lstStyle/>
                    <a:p>
                      <a:pPr algn="ctr" fontAlgn="base"/>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gpt-4-0613</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sz="1400">
                          <a:solidFill>
                            <a:srgbClr val="94A2AC"/>
                          </a:solidFill>
                          <a:effectLst/>
                          <a:latin typeface="Roboto" panose="02000000000000000000" pitchFamily="2" charset="0"/>
                          <a:ea typeface="Roboto" panose="02000000000000000000" pitchFamily="2" charset="0"/>
                          <a:cs typeface="Roboto" panose="02000000000000000000" pitchFamily="2" charset="0"/>
                        </a:rPr>
                        <a:t>Instantâneo do gpt-4 de 13 de junho de 2023 com dados de chamada de função. Ao contrário do gpt-4, este modelo não receberá atualizações e será descontinuado 3 meses após o lançamento de uma nova versão.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8.192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573113207"/>
                  </a:ext>
                </a:extLst>
              </a:tr>
              <a:tr h="861400">
                <a:tc>
                  <a:txBody>
                    <a:bodyPr/>
                    <a:lstStyle/>
                    <a:p>
                      <a:pPr algn="ctr" fontAlgn="base"/>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gpt-4-32k</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Mesmas capacidades do modelo gpt-4 padrão, mas com 4 vezes o comprimento de contexto. Será atualizado com nossa última iteração do modelo.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32.768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454557165"/>
                  </a:ext>
                </a:extLst>
              </a:tr>
              <a:tr h="994411">
                <a:tc>
                  <a:txBody>
                    <a:bodyPr/>
                    <a:lstStyle/>
                    <a:p>
                      <a:pPr algn="ctr" fontAlgn="base"/>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gpt-4-32k-0613</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Instantâneo do gpt-4-32k de 13 de junho de 2023. Ao contrário do gpt-4-32k, este modelo não receberá atualizações e será descontinuado 3 meses após o lançamento de uma nova versão.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algn="ctr" fontAlgn="base"/>
                      <a:r>
                        <a:rPr lang="pt-BR" sz="1400">
                          <a:solidFill>
                            <a:srgbClr val="94A2AC"/>
                          </a:solidFill>
                          <a:effectLst/>
                          <a:latin typeface="Roboto" panose="02000000000000000000" pitchFamily="2" charset="0"/>
                          <a:ea typeface="Roboto" panose="02000000000000000000" pitchFamily="2" charset="0"/>
                          <a:cs typeface="Roboto" panose="02000000000000000000" pitchFamily="2" charset="0"/>
                        </a:rPr>
                        <a:t>32.768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algn="ctr" fontAlgn="base"/>
                      <a:r>
                        <a:rPr lang="pt-BR" sz="1400" dirty="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935713786"/>
                  </a:ext>
                </a:extLst>
              </a:tr>
            </a:tbl>
          </a:graphicData>
        </a:graphic>
      </p:graphicFrame>
    </p:spTree>
    <p:extLst>
      <p:ext uri="{BB962C8B-B14F-4D97-AF65-F5344CB8AC3E}">
        <p14:creationId xmlns:p14="http://schemas.microsoft.com/office/powerpoint/2010/main" val="138488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4A2AC"/>
              </a:buClr>
              <a:buSzPts val="2800"/>
              <a:buFont typeface="Roboto"/>
              <a:buNone/>
            </a:pPr>
            <a:r>
              <a:rPr lang="pt-BR" sz="2800" dirty="0">
                <a:solidFill>
                  <a:srgbClr val="94A2AC"/>
                </a:solidFill>
                <a:latin typeface="Roboto"/>
                <a:ea typeface="Roboto"/>
                <a:cs typeface="Roboto"/>
                <a:sym typeface="Roboto"/>
              </a:rPr>
              <a:t>MODELOS DE BASE: </a:t>
            </a:r>
            <a:r>
              <a:rPr lang="pt-BR" sz="2800" b="1" dirty="0">
                <a:solidFill>
                  <a:srgbClr val="E0375F"/>
                </a:solidFill>
                <a:latin typeface="Roboto"/>
                <a:ea typeface="Roboto"/>
                <a:cs typeface="Roboto"/>
                <a:sym typeface="Roboto"/>
              </a:rPr>
              <a:t>GPT3</a:t>
            </a:r>
            <a:endParaRPr sz="2800" b="1" dirty="0">
              <a:solidFill>
                <a:srgbClr val="E0375F"/>
              </a:solidFill>
              <a:latin typeface="Roboto"/>
              <a:ea typeface="Roboto"/>
              <a:cs typeface="Roboto"/>
              <a:sym typeface="Roboto"/>
            </a:endParaRPr>
          </a:p>
        </p:txBody>
      </p:sp>
      <p:sp>
        <p:nvSpPr>
          <p:cNvPr id="4" name="Google Shape;258;p10">
            <a:extLst>
              <a:ext uri="{FF2B5EF4-FFF2-40B4-BE49-F238E27FC236}">
                <a16:creationId xmlns:a16="http://schemas.microsoft.com/office/drawing/2014/main" id="{D59E42E8-B2AC-6493-CE45-D949C23BFB71}"/>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https://platform.openai.com/docs/models/overview</a:t>
            </a:r>
          </a:p>
        </p:txBody>
      </p:sp>
      <p:graphicFrame>
        <p:nvGraphicFramePr>
          <p:cNvPr id="5" name="Tabela 4">
            <a:extLst>
              <a:ext uri="{FF2B5EF4-FFF2-40B4-BE49-F238E27FC236}">
                <a16:creationId xmlns:a16="http://schemas.microsoft.com/office/drawing/2014/main" id="{D9A397B1-0CEA-9AEC-E459-37EFDC80BC17}"/>
              </a:ext>
            </a:extLst>
          </p:cNvPr>
          <p:cNvGraphicFramePr>
            <a:graphicFrameLocks noGrp="1"/>
          </p:cNvGraphicFramePr>
          <p:nvPr/>
        </p:nvGraphicFramePr>
        <p:xfrm>
          <a:off x="362712" y="1236221"/>
          <a:ext cx="11466576" cy="4645048"/>
        </p:xfrm>
        <a:graphic>
          <a:graphicData uri="http://schemas.openxmlformats.org/drawingml/2006/table">
            <a:tbl>
              <a:tblPr/>
              <a:tblGrid>
                <a:gridCol w="1285533">
                  <a:extLst>
                    <a:ext uri="{9D8B030D-6E8A-4147-A177-3AD203B41FA5}">
                      <a16:colId xmlns:a16="http://schemas.microsoft.com/office/drawing/2014/main" val="146567778"/>
                    </a:ext>
                  </a:extLst>
                </a:gridCol>
                <a:gridCol w="6418280">
                  <a:extLst>
                    <a:ext uri="{9D8B030D-6E8A-4147-A177-3AD203B41FA5}">
                      <a16:colId xmlns:a16="http://schemas.microsoft.com/office/drawing/2014/main" val="1597844291"/>
                    </a:ext>
                  </a:extLst>
                </a:gridCol>
                <a:gridCol w="1507243">
                  <a:extLst>
                    <a:ext uri="{9D8B030D-6E8A-4147-A177-3AD203B41FA5}">
                      <a16:colId xmlns:a16="http://schemas.microsoft.com/office/drawing/2014/main" val="3836968201"/>
                    </a:ext>
                  </a:extLst>
                </a:gridCol>
                <a:gridCol w="2255520">
                  <a:extLst>
                    <a:ext uri="{9D8B030D-6E8A-4147-A177-3AD203B41FA5}">
                      <a16:colId xmlns:a16="http://schemas.microsoft.com/office/drawing/2014/main" val="208894280"/>
                    </a:ext>
                  </a:extLst>
                </a:gridCol>
              </a:tblGrid>
              <a:tr h="152012">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Modelo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Descrição</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a:solidFill>
                            <a:srgbClr val="E0375F"/>
                          </a:solidFill>
                          <a:effectLst/>
                          <a:latin typeface="Roboto" panose="02000000000000000000" pitchFamily="2" charset="0"/>
                          <a:ea typeface="Roboto" panose="02000000000000000000" pitchFamily="2" charset="0"/>
                          <a:cs typeface="Roboto" panose="02000000000000000000" pitchFamily="2" charset="0"/>
                        </a:rPr>
                        <a:t>Máximo de Tokens</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pt-BR" sz="1400" b="1" dirty="0">
                          <a:solidFill>
                            <a:srgbClr val="E0375F"/>
                          </a:solidFill>
                          <a:effectLst/>
                          <a:latin typeface="Roboto" panose="02000000000000000000" pitchFamily="2" charset="0"/>
                          <a:ea typeface="Roboto" panose="02000000000000000000" pitchFamily="2" charset="0"/>
                          <a:cs typeface="Roboto" panose="02000000000000000000" pitchFamily="2" charset="0"/>
                        </a:rPr>
                        <a:t>Dados de Treinamento até</a:t>
                      </a:r>
                    </a:p>
                  </a:txBody>
                  <a:tcPr marL="19001" marR="19001" marT="9501" marB="9501"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3715206273"/>
                  </a:ext>
                </a:extLst>
              </a:tr>
              <a:tr h="1216094">
                <a:tc>
                  <a:txBody>
                    <a:bodyPr/>
                    <a:lstStyle/>
                    <a:p>
                      <a:pPr algn="ctr" fontAlgn="base"/>
                      <a:r>
                        <a:rPr lang="pt-BR"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gpt-3.5-turbo</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dirty="0">
                          <a:solidFill>
                            <a:srgbClr val="94A2AC"/>
                          </a:solidFill>
                          <a:effectLst/>
                          <a:latin typeface="Roboto" panose="02000000000000000000" pitchFamily="2" charset="0"/>
                          <a:ea typeface="Roboto" panose="02000000000000000000" pitchFamily="2" charset="0"/>
                          <a:cs typeface="Roboto" panose="02000000000000000000" pitchFamily="2" charset="0"/>
                        </a:rPr>
                        <a:t>Modelo GPT-3.5 mais capaz e otimizado para conversação a 1/10 do custo do text-davinci-003. Será atualizado com nossa última iteração do modelo 2 semanas após o lançamento.</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4.097 tokens</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705588398"/>
                  </a:ext>
                </a:extLst>
              </a:tr>
              <a:tr h="1127421">
                <a:tc>
                  <a:txBody>
                    <a:bodyPr/>
                    <a:lstStyle/>
                    <a:p>
                      <a:pPr algn="ctr" fontAlgn="base"/>
                      <a:r>
                        <a:rPr lang="pt-BR"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gpt-3.5-turbo-16k</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dirty="0">
                          <a:solidFill>
                            <a:srgbClr val="94A2AC"/>
                          </a:solidFill>
                          <a:effectLst/>
                          <a:latin typeface="Roboto" panose="02000000000000000000" pitchFamily="2" charset="0"/>
                          <a:ea typeface="Roboto" panose="02000000000000000000" pitchFamily="2" charset="0"/>
                          <a:cs typeface="Roboto" panose="02000000000000000000" pitchFamily="2" charset="0"/>
                        </a:rPr>
                        <a:t>Mesmas capacidades do modelo gpt-3.5-turbo padrão, mas com 4 vezes o comprimento de contexto.</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16.385 tokens</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573113207"/>
                  </a:ext>
                </a:extLst>
              </a:tr>
              <a:tr h="861400">
                <a:tc>
                  <a:txBody>
                    <a:bodyPr/>
                    <a:lstStyle/>
                    <a:p>
                      <a:pPr algn="ctr" fontAlgn="base"/>
                      <a:r>
                        <a:rPr lang="pt-BR"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gpt-3.5-turbo-instruct</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Capacidades similares ao text-davinci-003, mas compatível com o endpoint Completions legado e não com Completions de Chat.</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dirty="0">
                          <a:solidFill>
                            <a:srgbClr val="94A2AC"/>
                          </a:solidFill>
                          <a:effectLst/>
                          <a:latin typeface="Roboto" panose="02000000000000000000" pitchFamily="2" charset="0"/>
                          <a:ea typeface="Roboto" panose="02000000000000000000" pitchFamily="2" charset="0"/>
                          <a:cs typeface="Roboto" panose="02000000000000000000" pitchFamily="2" charset="0"/>
                        </a:rPr>
                        <a:t>4.097 tokens</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pt-BR" dirty="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454557165"/>
                  </a:ext>
                </a:extLst>
              </a:tr>
              <a:tr h="994411">
                <a:tc>
                  <a:txBody>
                    <a:bodyPr/>
                    <a:lstStyle/>
                    <a:p>
                      <a:pPr algn="ctr" fontAlgn="base"/>
                      <a:r>
                        <a:rPr lang="pt-BR" b="1" dirty="0">
                          <a:solidFill>
                            <a:srgbClr val="E0375F"/>
                          </a:solidFill>
                          <a:effectLst/>
                          <a:latin typeface="Roboto" panose="02000000000000000000" pitchFamily="2" charset="0"/>
                          <a:ea typeface="Roboto" panose="02000000000000000000" pitchFamily="2" charset="0"/>
                          <a:cs typeface="Roboto" panose="02000000000000000000" pitchFamily="2" charset="0"/>
                        </a:rPr>
                        <a:t>gpt-3.5-turbo-0613</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Instantâneo do gpt-3.5-turbo de 13 de junho de 2023 com dados de chamada de função. Ao contrário do gpt-3.5-turbo, este modelo não receberá atualizações e será descontinuado 3 meses após o lançamento de uma nova versão.</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fontAlgn="base"/>
                      <a:r>
                        <a:rPr lang="pt-BR">
                          <a:solidFill>
                            <a:srgbClr val="94A2AC"/>
                          </a:solidFill>
                          <a:effectLst/>
                          <a:latin typeface="Roboto" panose="02000000000000000000" pitchFamily="2" charset="0"/>
                          <a:ea typeface="Roboto" panose="02000000000000000000" pitchFamily="2" charset="0"/>
                          <a:cs typeface="Roboto" panose="02000000000000000000" pitchFamily="2" charset="0"/>
                        </a:rPr>
                        <a:t>4.097 tokens</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tc>
                  <a:txBody>
                    <a:bodyPr/>
                    <a:lstStyle/>
                    <a:p>
                      <a:pPr fontAlgn="base"/>
                      <a:r>
                        <a:rPr lang="pt-BR" dirty="0">
                          <a:solidFill>
                            <a:srgbClr val="94A2AC"/>
                          </a:solidFill>
                          <a:effectLst/>
                          <a:latin typeface="Roboto" panose="02000000000000000000" pitchFamily="2" charset="0"/>
                          <a:ea typeface="Roboto" panose="02000000000000000000" pitchFamily="2" charset="0"/>
                          <a:cs typeface="Roboto" panose="02000000000000000000" pitchFamily="2" charset="0"/>
                        </a:rPr>
                        <a:t>Até setembro de 2021</a:t>
                      </a:r>
                    </a:p>
                  </a:txBody>
                  <a:tcPr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935713786"/>
                  </a:ext>
                </a:extLst>
              </a:tr>
            </a:tbl>
          </a:graphicData>
        </a:graphic>
      </p:graphicFrame>
    </p:spTree>
    <p:extLst>
      <p:ext uri="{BB962C8B-B14F-4D97-AF65-F5344CB8AC3E}">
        <p14:creationId xmlns:p14="http://schemas.microsoft.com/office/powerpoint/2010/main" val="363892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O QUE É UM</a:t>
            </a:r>
            <a:r>
              <a:rPr lang="pt-BR" sz="2800" b="1" dirty="0">
                <a:solidFill>
                  <a:srgbClr val="E0375F"/>
                </a:solidFill>
                <a:latin typeface="Roboto"/>
                <a:ea typeface="Roboto"/>
                <a:cs typeface="Roboto"/>
                <a:sym typeface="Roboto"/>
              </a:rPr>
              <a:t> TOKEN?</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4748785" cy="2585283"/>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É a granularidade mínima de contagem para determinar tanto a entrada de dados quanto a saída.</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Um token não necessariamente representa uma palavra inteira, pois eles podem incluir espaços em branco e também palavras incompletas.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Podem variar para a mesma palavra em diferentes posicionamentos em uma frase.</a:t>
            </a:r>
          </a:p>
        </p:txBody>
      </p:sp>
      <p:sp>
        <p:nvSpPr>
          <p:cNvPr id="17" name="CaixaDeTexto 16">
            <a:extLst>
              <a:ext uri="{FF2B5EF4-FFF2-40B4-BE49-F238E27FC236}">
                <a16:creationId xmlns:a16="http://schemas.microsoft.com/office/drawing/2014/main" id="{E758BE1C-9D4C-BA6E-F932-5EE96FFDFEE4}"/>
              </a:ext>
            </a:extLst>
          </p:cNvPr>
          <p:cNvSpPr txBox="1"/>
          <p:nvPr/>
        </p:nvSpPr>
        <p:spPr>
          <a:xfrm>
            <a:off x="0" y="6563614"/>
            <a:ext cx="730605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https://help.openai.com/en/articles/4936856-what-are-tokens-and-how-to-count-them</a:t>
            </a:r>
          </a:p>
        </p:txBody>
      </p:sp>
      <p:sp>
        <p:nvSpPr>
          <p:cNvPr id="3" name="CaixaDeTexto 2">
            <a:extLst>
              <a:ext uri="{FF2B5EF4-FFF2-40B4-BE49-F238E27FC236}">
                <a16:creationId xmlns:a16="http://schemas.microsoft.com/office/drawing/2014/main" id="{E27D70A7-B46C-7B7B-791E-824BF9C0C16C}"/>
              </a:ext>
            </a:extLst>
          </p:cNvPr>
          <p:cNvSpPr txBox="1"/>
          <p:nvPr/>
        </p:nvSpPr>
        <p:spPr>
          <a:xfrm>
            <a:off x="0" y="6312816"/>
            <a:ext cx="730605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https://platform.openai.com/tokenizer</a:t>
            </a:r>
          </a:p>
        </p:txBody>
      </p:sp>
      <p:pic>
        <p:nvPicPr>
          <p:cNvPr id="5" name="Imagem 4">
            <a:extLst>
              <a:ext uri="{FF2B5EF4-FFF2-40B4-BE49-F238E27FC236}">
                <a16:creationId xmlns:a16="http://schemas.microsoft.com/office/drawing/2014/main" id="{A26A69EB-8ECC-72DF-6FB4-B90FC8F4EBCE}"/>
              </a:ext>
            </a:extLst>
          </p:cNvPr>
          <p:cNvPicPr>
            <a:picLocks noChangeAspect="1"/>
          </p:cNvPicPr>
          <p:nvPr/>
        </p:nvPicPr>
        <p:blipFill>
          <a:blip r:embed="rId3"/>
          <a:stretch>
            <a:fillRect/>
          </a:stretch>
        </p:blipFill>
        <p:spPr>
          <a:xfrm>
            <a:off x="5272740" y="735262"/>
            <a:ext cx="6712295" cy="5683542"/>
          </a:xfrm>
          <a:prstGeom prst="rect">
            <a:avLst/>
          </a:prstGeom>
        </p:spPr>
      </p:pic>
      <p:sp>
        <p:nvSpPr>
          <p:cNvPr id="11" name="CaixaDeTexto 10">
            <a:extLst>
              <a:ext uri="{FF2B5EF4-FFF2-40B4-BE49-F238E27FC236}">
                <a16:creationId xmlns:a16="http://schemas.microsoft.com/office/drawing/2014/main" id="{0AFCA6AE-128F-B1E6-7EB2-EDE15C8490A7}"/>
              </a:ext>
            </a:extLst>
          </p:cNvPr>
          <p:cNvSpPr txBox="1"/>
          <p:nvPr/>
        </p:nvSpPr>
        <p:spPr>
          <a:xfrm>
            <a:off x="1045769" y="4082477"/>
            <a:ext cx="3218076" cy="1815841"/>
          </a:xfrm>
          <a:prstGeom prst="rect">
            <a:avLst/>
          </a:prstGeom>
          <a:solidFill>
            <a:schemeClr val="bg1">
              <a:lumMod val="95000"/>
            </a:schemeClr>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just">
              <a:buClr>
                <a:srgbClr val="94A2AC"/>
              </a:buClr>
              <a:buSzPts val="2400"/>
              <a:buNone/>
              <a:defRPr sz="2000">
                <a:solidFill>
                  <a:srgbClr val="94A2AC"/>
                </a:solidFill>
                <a:latin typeface="Roboto"/>
                <a:ea typeface="Roboto"/>
                <a:cs typeface="Roboto"/>
              </a:defRPr>
            </a:lvl1p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token ~= 4 chars in English</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token ~= ¾ words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100 tokens ~= 75 words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en-US" sz="1600" b="0" i="0" u="none" strike="noStrike" kern="0" cap="none" spc="0" normalizeH="0" baseline="0" noProof="0" dirty="0">
              <a:ln>
                <a:noFill/>
              </a:ln>
              <a:solidFill>
                <a:srgbClr val="E0375F"/>
              </a:solidFill>
              <a:effectLst/>
              <a:uLnTx/>
              <a:uFillTx/>
              <a:latin typeface="Roboto"/>
              <a:ea typeface="Roboto"/>
              <a:cs typeface="Roboto"/>
              <a:sym typeface="Arial"/>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1-2 sentence ~= 30 tokens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 paragraph ~= 100 tokens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en-US" sz="1600" b="0" i="0" u="none" strike="noStrike" kern="0" cap="none" spc="0" normalizeH="0" baseline="0" noProof="0" dirty="0">
                <a:ln>
                  <a:noFill/>
                </a:ln>
                <a:solidFill>
                  <a:srgbClr val="E0375F"/>
                </a:solidFill>
                <a:effectLst/>
                <a:uLnTx/>
                <a:uFillTx/>
                <a:latin typeface="Roboto"/>
                <a:ea typeface="Roboto"/>
                <a:cs typeface="Roboto"/>
                <a:sym typeface="Arial"/>
              </a:rPr>
              <a:t>1,500 words ~= 2048 tokens</a:t>
            </a:r>
          </a:p>
        </p:txBody>
      </p:sp>
    </p:spTree>
    <p:extLst>
      <p:ext uri="{BB962C8B-B14F-4D97-AF65-F5344CB8AC3E}">
        <p14:creationId xmlns:p14="http://schemas.microsoft.com/office/powerpoint/2010/main" val="163017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ACESSO</a:t>
            </a:r>
            <a:r>
              <a:rPr lang="pt-BR" sz="2800" b="1" dirty="0">
                <a:solidFill>
                  <a:srgbClr val="E0375F"/>
                </a:solidFill>
                <a:latin typeface="Roboto"/>
                <a:ea typeface="Roboto"/>
                <a:cs typeface="Roboto"/>
                <a:sym typeface="Roboto"/>
              </a:rPr>
              <a:t> PROGRAMÁTICO</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163117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Podemos acessar os modelos LLM como GPT de forma direta, pela API da OpenAI ou por um framework especializado.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Utilizando um framework é possível abstrair particularidades de cada modelo de base e realizar testes entre eles mais facilmente.</a:t>
            </a:r>
          </a:p>
        </p:txBody>
      </p:sp>
      <p:sp>
        <p:nvSpPr>
          <p:cNvPr id="2" name="Retângulo 1">
            <a:extLst>
              <a:ext uri="{FF2B5EF4-FFF2-40B4-BE49-F238E27FC236}">
                <a16:creationId xmlns:a16="http://schemas.microsoft.com/office/drawing/2014/main" id="{554ABC2D-9103-CDC6-018F-97302681BC00}"/>
              </a:ext>
            </a:extLst>
          </p:cNvPr>
          <p:cNvSpPr/>
          <p:nvPr/>
        </p:nvSpPr>
        <p:spPr>
          <a:xfrm>
            <a:off x="1295298"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Anthropic</a:t>
            </a: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6" name="Retângulo Arredondado 21">
            <a:extLst>
              <a:ext uri="{FF2B5EF4-FFF2-40B4-BE49-F238E27FC236}">
                <a16:creationId xmlns:a16="http://schemas.microsoft.com/office/drawing/2014/main" id="{0E69C3A2-CD63-DE1A-0E16-6F840F614BEF}"/>
              </a:ext>
            </a:extLst>
          </p:cNvPr>
          <p:cNvSpPr/>
          <p:nvPr/>
        </p:nvSpPr>
        <p:spPr>
          <a:xfrm>
            <a:off x="1468308"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Claude</a:t>
            </a:r>
          </a:p>
        </p:txBody>
      </p:sp>
      <p:sp>
        <p:nvSpPr>
          <p:cNvPr id="8" name="Retângulo 7">
            <a:extLst>
              <a:ext uri="{FF2B5EF4-FFF2-40B4-BE49-F238E27FC236}">
                <a16:creationId xmlns:a16="http://schemas.microsoft.com/office/drawing/2014/main" id="{5B70CEFD-0A56-1C9E-0836-F642B0423559}"/>
              </a:ext>
            </a:extLst>
          </p:cNvPr>
          <p:cNvSpPr/>
          <p:nvPr/>
        </p:nvSpPr>
        <p:spPr>
          <a:xfrm>
            <a:off x="3752325"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p>
        </p:txBody>
      </p:sp>
      <p:sp>
        <p:nvSpPr>
          <p:cNvPr id="9" name="Retângulo Arredondado 21">
            <a:extLst>
              <a:ext uri="{FF2B5EF4-FFF2-40B4-BE49-F238E27FC236}">
                <a16:creationId xmlns:a16="http://schemas.microsoft.com/office/drawing/2014/main" id="{29316F24-4627-58D3-B5A4-DE468557346E}"/>
              </a:ext>
            </a:extLst>
          </p:cNvPr>
          <p:cNvSpPr/>
          <p:nvPr/>
        </p:nvSpPr>
        <p:spPr>
          <a:xfrm>
            <a:off x="3925335"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GPT</a:t>
            </a:r>
          </a:p>
        </p:txBody>
      </p:sp>
      <p:sp>
        <p:nvSpPr>
          <p:cNvPr id="10" name="Retângulo 9">
            <a:extLst>
              <a:ext uri="{FF2B5EF4-FFF2-40B4-BE49-F238E27FC236}">
                <a16:creationId xmlns:a16="http://schemas.microsoft.com/office/drawing/2014/main" id="{6B546773-8AAF-2E64-CDBB-1DA5086FB322}"/>
              </a:ext>
            </a:extLst>
          </p:cNvPr>
          <p:cNvSpPr/>
          <p:nvPr/>
        </p:nvSpPr>
        <p:spPr>
          <a:xfrm>
            <a:off x="6209352"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Google</a:t>
            </a:r>
          </a:p>
        </p:txBody>
      </p:sp>
      <p:sp>
        <p:nvSpPr>
          <p:cNvPr id="11" name="Retângulo Arredondado 21">
            <a:extLst>
              <a:ext uri="{FF2B5EF4-FFF2-40B4-BE49-F238E27FC236}">
                <a16:creationId xmlns:a16="http://schemas.microsoft.com/office/drawing/2014/main" id="{DC3F13AE-AAFC-961B-EFDF-9FAFA6FFEBEF}"/>
              </a:ext>
            </a:extLst>
          </p:cNvPr>
          <p:cNvSpPr/>
          <p:nvPr/>
        </p:nvSpPr>
        <p:spPr>
          <a:xfrm>
            <a:off x="6382362"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Bard</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2" name="Retângulo 11">
            <a:extLst>
              <a:ext uri="{FF2B5EF4-FFF2-40B4-BE49-F238E27FC236}">
                <a16:creationId xmlns:a16="http://schemas.microsoft.com/office/drawing/2014/main" id="{C8E5F9BA-130E-F522-D7C9-36CE7419490F}"/>
              </a:ext>
            </a:extLst>
          </p:cNvPr>
          <p:cNvSpPr/>
          <p:nvPr/>
        </p:nvSpPr>
        <p:spPr>
          <a:xfrm>
            <a:off x="8666379" y="4536334"/>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AWS</a:t>
            </a:r>
          </a:p>
        </p:txBody>
      </p:sp>
      <p:sp>
        <p:nvSpPr>
          <p:cNvPr id="13" name="Retângulo Arredondado 21">
            <a:extLst>
              <a:ext uri="{FF2B5EF4-FFF2-40B4-BE49-F238E27FC236}">
                <a16:creationId xmlns:a16="http://schemas.microsoft.com/office/drawing/2014/main" id="{E56D1A15-BE27-45B4-2EE9-3DD9A2E57C22}"/>
              </a:ext>
            </a:extLst>
          </p:cNvPr>
          <p:cNvSpPr/>
          <p:nvPr/>
        </p:nvSpPr>
        <p:spPr>
          <a:xfrm>
            <a:off x="8839389" y="4839063"/>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Titan</a:t>
            </a:r>
          </a:p>
        </p:txBody>
      </p:sp>
      <p:sp>
        <p:nvSpPr>
          <p:cNvPr id="14" name="Retângulo Arredondado 21">
            <a:extLst>
              <a:ext uri="{FF2B5EF4-FFF2-40B4-BE49-F238E27FC236}">
                <a16:creationId xmlns:a16="http://schemas.microsoft.com/office/drawing/2014/main" id="{445083D8-E38C-8C67-0624-C92AF60A46DB}"/>
              </a:ext>
            </a:extLst>
          </p:cNvPr>
          <p:cNvSpPr/>
          <p:nvPr/>
        </p:nvSpPr>
        <p:spPr>
          <a:xfrm>
            <a:off x="1295298" y="3404218"/>
            <a:ext cx="9655098" cy="609600"/>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LLM FRAMEWORK</a:t>
            </a:r>
          </a:p>
        </p:txBody>
      </p:sp>
      <p:sp>
        <p:nvSpPr>
          <p:cNvPr id="15" name="Retângulo 14">
            <a:extLst>
              <a:ext uri="{FF2B5EF4-FFF2-40B4-BE49-F238E27FC236}">
                <a16:creationId xmlns:a16="http://schemas.microsoft.com/office/drawing/2014/main" id="{2F12C244-9BF2-F515-2D2B-7E36BF6755DF}"/>
              </a:ext>
            </a:extLst>
          </p:cNvPr>
          <p:cNvSpPr/>
          <p:nvPr/>
        </p:nvSpPr>
        <p:spPr>
          <a:xfrm>
            <a:off x="1295298" y="4113603"/>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6" name="Retângulo 15">
            <a:extLst>
              <a:ext uri="{FF2B5EF4-FFF2-40B4-BE49-F238E27FC236}">
                <a16:creationId xmlns:a16="http://schemas.microsoft.com/office/drawing/2014/main" id="{4B449054-7464-60AD-5194-568DD48059FE}"/>
              </a:ext>
            </a:extLst>
          </p:cNvPr>
          <p:cNvSpPr/>
          <p:nvPr/>
        </p:nvSpPr>
        <p:spPr>
          <a:xfrm>
            <a:off x="3752327" y="4113602"/>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17" name="Retângulo 16">
            <a:extLst>
              <a:ext uri="{FF2B5EF4-FFF2-40B4-BE49-F238E27FC236}">
                <a16:creationId xmlns:a16="http://schemas.microsoft.com/office/drawing/2014/main" id="{D8BD6C4C-BDEB-052B-FBD4-F6C7EDD90819}"/>
              </a:ext>
            </a:extLst>
          </p:cNvPr>
          <p:cNvSpPr/>
          <p:nvPr/>
        </p:nvSpPr>
        <p:spPr>
          <a:xfrm>
            <a:off x="6209354" y="4113601"/>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
        <p:nvSpPr>
          <p:cNvPr id="20" name="Retângulo 19">
            <a:extLst>
              <a:ext uri="{FF2B5EF4-FFF2-40B4-BE49-F238E27FC236}">
                <a16:creationId xmlns:a16="http://schemas.microsoft.com/office/drawing/2014/main" id="{85E6119F-CEED-4C3F-A811-8B2FFA4D08C2}"/>
              </a:ext>
            </a:extLst>
          </p:cNvPr>
          <p:cNvSpPr/>
          <p:nvPr/>
        </p:nvSpPr>
        <p:spPr>
          <a:xfrm>
            <a:off x="8666381" y="4105067"/>
            <a:ext cx="2284016" cy="3374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API REST</a:t>
            </a:r>
          </a:p>
        </p:txBody>
      </p:sp>
    </p:spTree>
    <p:extLst>
      <p:ext uri="{BB962C8B-B14F-4D97-AF65-F5344CB8AC3E}">
        <p14:creationId xmlns:p14="http://schemas.microsoft.com/office/powerpoint/2010/main" val="1136560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PROMPT </a:t>
            </a:r>
            <a:r>
              <a:rPr lang="pt-BR" sz="2800" dirty="0">
                <a:solidFill>
                  <a:srgbClr val="94A2AC"/>
                </a:solidFill>
                <a:latin typeface="Roboto"/>
                <a:ea typeface="Roboto"/>
                <a:cs typeface="Roboto"/>
                <a:sym typeface="Roboto"/>
              </a:rPr>
              <a:t>ENGINEERING</a:t>
            </a:r>
            <a:endParaRPr sz="2800" dirty="0">
              <a:solidFill>
                <a:srgbClr val="94A2AC"/>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345409" y="1924215"/>
            <a:ext cx="5750591" cy="3477835"/>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Técnica para tirar melhor proveito dos modelos de LLM.</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Um dos objetivos é proporcionar a criação de aplicações que utilizem os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de forma mais abstrata, detalhando exatamente o que é necessário.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Apesar de cada demanda poder variar, uma boa prática para construir bons resultados incluem os passos seguintes.</a:t>
            </a:r>
          </a:p>
        </p:txBody>
      </p:sp>
      <p:sp>
        <p:nvSpPr>
          <p:cNvPr id="5" name="CaixaDeTexto 4">
            <a:extLst>
              <a:ext uri="{FF2B5EF4-FFF2-40B4-BE49-F238E27FC236}">
                <a16:creationId xmlns:a16="http://schemas.microsoft.com/office/drawing/2014/main" id="{6E7944E0-8910-FDB9-C838-6DB1F66FE13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https://www.promptingguide.ai/pt/introduction/elements</a:t>
            </a:r>
          </a:p>
        </p:txBody>
      </p:sp>
      <p:grpSp>
        <p:nvGrpSpPr>
          <p:cNvPr id="11" name="Agrupar 10">
            <a:extLst>
              <a:ext uri="{FF2B5EF4-FFF2-40B4-BE49-F238E27FC236}">
                <a16:creationId xmlns:a16="http://schemas.microsoft.com/office/drawing/2014/main" id="{3430A710-56D2-D9AA-2789-2DA6D1C71EB1}"/>
              </a:ext>
            </a:extLst>
          </p:cNvPr>
          <p:cNvGrpSpPr/>
          <p:nvPr/>
        </p:nvGrpSpPr>
        <p:grpSpPr>
          <a:xfrm>
            <a:off x="6824382" y="5161143"/>
            <a:ext cx="4576490" cy="1219200"/>
            <a:chOff x="7617758" y="4523422"/>
            <a:chExt cx="3783114" cy="1219200"/>
          </a:xfrm>
        </p:grpSpPr>
        <p:sp>
          <p:nvSpPr>
            <p:cNvPr id="6" name="Retângulo Arredondado 21">
              <a:extLst>
                <a:ext uri="{FF2B5EF4-FFF2-40B4-BE49-F238E27FC236}">
                  <a16:creationId xmlns:a16="http://schemas.microsoft.com/office/drawing/2014/main" id="{2ABACD59-A2B1-8547-BFEC-FC765A03A25F}"/>
                </a:ext>
              </a:extLst>
            </p:cNvPr>
            <p:cNvSpPr/>
            <p:nvPr/>
          </p:nvSpPr>
          <p:spPr>
            <a:xfrm>
              <a:off x="7617758" y="4523422"/>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FORMATO DE SAÍDA</a:t>
              </a:r>
            </a:p>
          </p:txBody>
        </p:sp>
        <p:sp>
          <p:nvSpPr>
            <p:cNvPr id="7" name="Retângulo Arredondado 21">
              <a:extLst>
                <a:ext uri="{FF2B5EF4-FFF2-40B4-BE49-F238E27FC236}">
                  <a16:creationId xmlns:a16="http://schemas.microsoft.com/office/drawing/2014/main" id="{48CA5111-34C1-0C5F-1947-D87421F6AD40}"/>
                </a:ext>
              </a:extLst>
            </p:cNvPr>
            <p:cNvSpPr/>
            <p:nvPr/>
          </p:nvSpPr>
          <p:spPr>
            <a:xfrm>
              <a:off x="7617758" y="5133022"/>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 saída deverá ser em formato JSON, contendo nome do livro e razões.</a:t>
              </a:r>
            </a:p>
          </p:txBody>
        </p:sp>
      </p:grpSp>
      <p:grpSp>
        <p:nvGrpSpPr>
          <p:cNvPr id="12" name="Agrupar 11">
            <a:extLst>
              <a:ext uri="{FF2B5EF4-FFF2-40B4-BE49-F238E27FC236}">
                <a16:creationId xmlns:a16="http://schemas.microsoft.com/office/drawing/2014/main" id="{3D426CEB-2C27-C6F9-63BC-00244DD22FFF}"/>
              </a:ext>
            </a:extLst>
          </p:cNvPr>
          <p:cNvGrpSpPr/>
          <p:nvPr/>
        </p:nvGrpSpPr>
        <p:grpSpPr>
          <a:xfrm>
            <a:off x="6824382" y="3663133"/>
            <a:ext cx="4576490" cy="1219199"/>
            <a:chOff x="7617758" y="3241633"/>
            <a:chExt cx="3783114" cy="1219199"/>
          </a:xfrm>
        </p:grpSpPr>
        <p:sp>
          <p:nvSpPr>
            <p:cNvPr id="4" name="Retângulo Arredondado 21">
              <a:extLst>
                <a:ext uri="{FF2B5EF4-FFF2-40B4-BE49-F238E27FC236}">
                  <a16:creationId xmlns:a16="http://schemas.microsoft.com/office/drawing/2014/main" id="{B675092F-E4C3-CB02-D5BD-DAF63773C92F}"/>
                </a:ext>
              </a:extLst>
            </p:cNvPr>
            <p:cNvSpPr/>
            <p:nvPr/>
          </p:nvSpPr>
          <p:spPr>
            <a:xfrm>
              <a:off x="7617758" y="3241633"/>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DADOS DE ENTRADA</a:t>
              </a:r>
            </a:p>
          </p:txBody>
        </p:sp>
        <p:sp>
          <p:nvSpPr>
            <p:cNvPr id="8" name="Retângulo Arredondado 21">
              <a:extLst>
                <a:ext uri="{FF2B5EF4-FFF2-40B4-BE49-F238E27FC236}">
                  <a16:creationId xmlns:a16="http://schemas.microsoft.com/office/drawing/2014/main" id="{98320B02-DED6-04BC-68CD-9252BC00E2FF}"/>
                </a:ext>
              </a:extLst>
            </p:cNvPr>
            <p:cNvSpPr/>
            <p:nvPr/>
          </p:nvSpPr>
          <p:spPr>
            <a:xfrm>
              <a:off x="7617758" y="3851232"/>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Considere os 3 livros de maior sucesso no Brasil como referência.</a:t>
              </a:r>
            </a:p>
          </p:txBody>
        </p:sp>
      </p:grpSp>
      <p:grpSp>
        <p:nvGrpSpPr>
          <p:cNvPr id="14" name="Agrupar 13">
            <a:extLst>
              <a:ext uri="{FF2B5EF4-FFF2-40B4-BE49-F238E27FC236}">
                <a16:creationId xmlns:a16="http://schemas.microsoft.com/office/drawing/2014/main" id="{5B971A7B-3123-B9A7-E67B-F0743A84A1BC}"/>
              </a:ext>
            </a:extLst>
          </p:cNvPr>
          <p:cNvGrpSpPr/>
          <p:nvPr/>
        </p:nvGrpSpPr>
        <p:grpSpPr>
          <a:xfrm>
            <a:off x="6824382" y="679788"/>
            <a:ext cx="4576490" cy="1219200"/>
            <a:chOff x="7617758" y="679788"/>
            <a:chExt cx="3783114" cy="1219200"/>
          </a:xfrm>
        </p:grpSpPr>
        <p:sp>
          <p:nvSpPr>
            <p:cNvPr id="2" name="Retângulo Arredondado 21">
              <a:extLst>
                <a:ext uri="{FF2B5EF4-FFF2-40B4-BE49-F238E27FC236}">
                  <a16:creationId xmlns:a16="http://schemas.microsoft.com/office/drawing/2014/main" id="{679421A6-2DDA-711D-B6B0-EB3417A8F1D6}"/>
                </a:ext>
              </a:extLst>
            </p:cNvPr>
            <p:cNvSpPr/>
            <p:nvPr/>
          </p:nvSpPr>
          <p:spPr>
            <a:xfrm>
              <a:off x="7617758" y="679788"/>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INSTRUÇÃO</a:t>
              </a:r>
            </a:p>
          </p:txBody>
        </p:sp>
        <p:sp>
          <p:nvSpPr>
            <p:cNvPr id="9" name="Retângulo Arredondado 21">
              <a:extLst>
                <a:ext uri="{FF2B5EF4-FFF2-40B4-BE49-F238E27FC236}">
                  <a16:creationId xmlns:a16="http://schemas.microsoft.com/office/drawing/2014/main" id="{641D88FE-C260-4F8F-1E4A-C950A3DA65D4}"/>
                </a:ext>
              </a:extLst>
            </p:cNvPr>
            <p:cNvSpPr/>
            <p:nvPr/>
          </p:nvSpPr>
          <p:spPr>
            <a:xfrm>
              <a:off x="7617758" y="1289388"/>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Preciso convencer a leitura de livros para um grupo de alunos.</a:t>
              </a:r>
            </a:p>
          </p:txBody>
        </p:sp>
      </p:grpSp>
      <p:grpSp>
        <p:nvGrpSpPr>
          <p:cNvPr id="13" name="Agrupar 12">
            <a:extLst>
              <a:ext uri="{FF2B5EF4-FFF2-40B4-BE49-F238E27FC236}">
                <a16:creationId xmlns:a16="http://schemas.microsoft.com/office/drawing/2014/main" id="{0754CE0B-9288-BF88-29F6-69894C59D21A}"/>
              </a:ext>
            </a:extLst>
          </p:cNvPr>
          <p:cNvGrpSpPr/>
          <p:nvPr/>
        </p:nvGrpSpPr>
        <p:grpSpPr>
          <a:xfrm>
            <a:off x="6824382" y="2177800"/>
            <a:ext cx="4576490" cy="1206521"/>
            <a:chOff x="7617758" y="1967050"/>
            <a:chExt cx="3783114" cy="1206521"/>
          </a:xfrm>
        </p:grpSpPr>
        <p:sp>
          <p:nvSpPr>
            <p:cNvPr id="3" name="Retângulo Arredondado 21">
              <a:extLst>
                <a:ext uri="{FF2B5EF4-FFF2-40B4-BE49-F238E27FC236}">
                  <a16:creationId xmlns:a16="http://schemas.microsoft.com/office/drawing/2014/main" id="{D81B2041-F47E-BFF3-0756-E23E2CFD3FE5}"/>
                </a:ext>
              </a:extLst>
            </p:cNvPr>
            <p:cNvSpPr/>
            <p:nvPr/>
          </p:nvSpPr>
          <p:spPr>
            <a:xfrm>
              <a:off x="7617758" y="1967050"/>
              <a:ext cx="3783114" cy="609600"/>
            </a:xfrm>
            <a:prstGeom prst="roundRect">
              <a:avLst>
                <a:gd name="adj" fmla="val 0"/>
              </a:avLst>
            </a:prstGeom>
            <a:solidFill>
              <a:srgbClr val="E0375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CONTEXTO</a:t>
              </a:r>
            </a:p>
          </p:txBody>
        </p:sp>
        <p:sp>
          <p:nvSpPr>
            <p:cNvPr id="10" name="Retângulo Arredondado 21">
              <a:extLst>
                <a:ext uri="{FF2B5EF4-FFF2-40B4-BE49-F238E27FC236}">
                  <a16:creationId xmlns:a16="http://schemas.microsoft.com/office/drawing/2014/main" id="{4EA2E8FD-D870-8477-A2A6-8E06A392DAF4}"/>
                </a:ext>
              </a:extLst>
            </p:cNvPr>
            <p:cNvSpPr/>
            <p:nvPr/>
          </p:nvSpPr>
          <p:spPr>
            <a:xfrm>
              <a:off x="7617758" y="2563971"/>
              <a:ext cx="3783114" cy="609600"/>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 alunos são crianças de 7 anos que moram em um país que seja o idioma português.</a:t>
              </a:r>
            </a:p>
          </p:txBody>
        </p:sp>
      </p:grpSp>
    </p:spTree>
    <p:extLst>
      <p:ext uri="{BB962C8B-B14F-4D97-AF65-F5344CB8AC3E}">
        <p14:creationId xmlns:p14="http://schemas.microsoft.com/office/powerpoint/2010/main" val="8665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INTELLIGENT </a:t>
            </a:r>
            <a:r>
              <a:rPr lang="pt-BR" sz="2800" dirty="0">
                <a:solidFill>
                  <a:srgbClr val="94A2AC"/>
                </a:solidFill>
                <a:latin typeface="Roboto"/>
                <a:ea typeface="Roboto"/>
                <a:cs typeface="Roboto"/>
                <a:sym typeface="Roboto"/>
              </a:rPr>
              <a:t>APPS</a:t>
            </a:r>
            <a:endParaRPr sz="2800" dirty="0">
              <a:solidFill>
                <a:srgbClr val="94A2AC"/>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6" y="956027"/>
            <a:ext cx="11185444" cy="224672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Técnica para tirar melhor proveito dos modelos de LLM.</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Um dos objetivos é proporcionar a criação de aplicações que utilizem os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de forma mais abstrata, detalhando exatamente o que é necessário.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Apesar de cada demanda poder variar, uma boa prática para construir bons resultados incluem os passos seguintes.</a:t>
            </a:r>
          </a:p>
        </p:txBody>
      </p:sp>
      <p:sp>
        <p:nvSpPr>
          <p:cNvPr id="5" name="CaixaDeTexto 4">
            <a:extLst>
              <a:ext uri="{FF2B5EF4-FFF2-40B4-BE49-F238E27FC236}">
                <a16:creationId xmlns:a16="http://schemas.microsoft.com/office/drawing/2014/main" id="{6E7944E0-8910-FDB9-C838-6DB1F66FE139}"/>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https://www.promptingguide.ai/pt/introduction/elements</a:t>
            </a:r>
          </a:p>
        </p:txBody>
      </p:sp>
      <p:sp>
        <p:nvSpPr>
          <p:cNvPr id="15" name="Retângulo 14">
            <a:extLst>
              <a:ext uri="{FF2B5EF4-FFF2-40B4-BE49-F238E27FC236}">
                <a16:creationId xmlns:a16="http://schemas.microsoft.com/office/drawing/2014/main" id="{36AD4BD3-B187-D3AD-5A2F-A58B65F9235A}"/>
              </a:ext>
            </a:extLst>
          </p:cNvPr>
          <p:cNvSpPr/>
          <p:nvPr/>
        </p:nvSpPr>
        <p:spPr>
          <a:xfrm>
            <a:off x="1315468" y="4671019"/>
            <a:ext cx="2284017" cy="1451337"/>
          </a:xfrm>
          <a:prstGeom prst="rect">
            <a:avLst/>
          </a:prstGeom>
          <a:solidFill>
            <a:schemeClr val="bg1">
              <a:lumMod val="95000"/>
            </a:schemeClr>
          </a:solidFill>
          <a:ln w="28575">
            <a:solidFill>
              <a:srgbClr val="94A2AC"/>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08000" rIns="180000" bIns="108000" rtlCol="0" anchor="b"/>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6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Vendor</a:t>
            </a:r>
            <a:endParaRPr kumimoji="0" lang="pt-BR" sz="16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6" name="Retângulo Arredondado 21">
            <a:extLst>
              <a:ext uri="{FF2B5EF4-FFF2-40B4-BE49-F238E27FC236}">
                <a16:creationId xmlns:a16="http://schemas.microsoft.com/office/drawing/2014/main" id="{BFEDF70B-82C1-1250-60C3-82F881B7217E}"/>
              </a:ext>
            </a:extLst>
          </p:cNvPr>
          <p:cNvSpPr/>
          <p:nvPr/>
        </p:nvSpPr>
        <p:spPr>
          <a:xfrm>
            <a:off x="1488478" y="4973748"/>
            <a:ext cx="1898356" cy="609600"/>
          </a:xfrm>
          <a:prstGeom prst="round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Modelo de Base</a:t>
            </a:r>
          </a:p>
        </p:txBody>
      </p:sp>
      <p:sp>
        <p:nvSpPr>
          <p:cNvPr id="23" name="Retângulo Arredondado 21">
            <a:extLst>
              <a:ext uri="{FF2B5EF4-FFF2-40B4-BE49-F238E27FC236}">
                <a16:creationId xmlns:a16="http://schemas.microsoft.com/office/drawing/2014/main" id="{22FCEA34-0D66-DE7E-3F86-E10876DFCB4A}"/>
              </a:ext>
            </a:extLst>
          </p:cNvPr>
          <p:cNvSpPr/>
          <p:nvPr/>
        </p:nvSpPr>
        <p:spPr>
          <a:xfrm>
            <a:off x="1280519" y="3974267"/>
            <a:ext cx="2314273" cy="609600"/>
          </a:xfrm>
          <a:prstGeom prst="roundRect">
            <a:avLst>
              <a:gd name="adj" fmla="val 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API</a:t>
            </a:r>
          </a:p>
        </p:txBody>
      </p:sp>
      <p:sp>
        <p:nvSpPr>
          <p:cNvPr id="28" name="Retângulo Arredondado 21">
            <a:extLst>
              <a:ext uri="{FF2B5EF4-FFF2-40B4-BE49-F238E27FC236}">
                <a16:creationId xmlns:a16="http://schemas.microsoft.com/office/drawing/2014/main" id="{827CE9BF-8840-74A6-3EC7-CE2329165768}"/>
              </a:ext>
            </a:extLst>
          </p:cNvPr>
          <p:cNvSpPr/>
          <p:nvPr/>
        </p:nvSpPr>
        <p:spPr>
          <a:xfrm>
            <a:off x="4272814" y="5504276"/>
            <a:ext cx="2314273" cy="609600"/>
          </a:xfrm>
          <a:prstGeom prst="roundRect">
            <a:avLst>
              <a:gd name="adj" fmla="val 0"/>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Vector Store</a:t>
            </a:r>
          </a:p>
        </p:txBody>
      </p:sp>
      <p:sp>
        <p:nvSpPr>
          <p:cNvPr id="29" name="Retângulo Arredondado 21">
            <a:extLst>
              <a:ext uri="{FF2B5EF4-FFF2-40B4-BE49-F238E27FC236}">
                <a16:creationId xmlns:a16="http://schemas.microsoft.com/office/drawing/2014/main" id="{B7D34281-48F0-5335-1ECF-E9BB120D1064}"/>
              </a:ext>
            </a:extLst>
          </p:cNvPr>
          <p:cNvSpPr/>
          <p:nvPr/>
        </p:nvSpPr>
        <p:spPr>
          <a:xfrm>
            <a:off x="4272814" y="4124842"/>
            <a:ext cx="2314273" cy="609600"/>
          </a:xfrm>
          <a:prstGeom prst="roundRect">
            <a:avLst>
              <a:gd name="adj" fmla="val 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Cache</a:t>
            </a:r>
          </a:p>
        </p:txBody>
      </p:sp>
      <p:sp>
        <p:nvSpPr>
          <p:cNvPr id="30" name="Retângulo Arredondado 21">
            <a:extLst>
              <a:ext uri="{FF2B5EF4-FFF2-40B4-BE49-F238E27FC236}">
                <a16:creationId xmlns:a16="http://schemas.microsoft.com/office/drawing/2014/main" id="{EE5FC631-5271-6D57-38C8-63CFC8DD5C46}"/>
              </a:ext>
            </a:extLst>
          </p:cNvPr>
          <p:cNvSpPr/>
          <p:nvPr/>
        </p:nvSpPr>
        <p:spPr>
          <a:xfrm>
            <a:off x="7144872" y="3985277"/>
            <a:ext cx="2126876" cy="888731"/>
          </a:xfrm>
          <a:prstGeom prst="roundRect">
            <a:avLst>
              <a:gd name="adj"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Backend</a:t>
            </a: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for </a:t>
            </a:r>
            <a:r>
              <a:rPr kumimoji="0" lang="pt-BR" sz="1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backend</a:t>
            </a:r>
            <a:endPar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1" name="Retângulo Arredondado 21">
            <a:extLst>
              <a:ext uri="{FF2B5EF4-FFF2-40B4-BE49-F238E27FC236}">
                <a16:creationId xmlns:a16="http://schemas.microsoft.com/office/drawing/2014/main" id="{04906CB5-A8F4-4E06-1DE0-20CFF0D373E9}"/>
              </a:ext>
            </a:extLst>
          </p:cNvPr>
          <p:cNvSpPr/>
          <p:nvPr/>
        </p:nvSpPr>
        <p:spPr>
          <a:xfrm>
            <a:off x="10107707" y="3985277"/>
            <a:ext cx="1100417" cy="888731"/>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Web App</a:t>
            </a:r>
          </a:p>
        </p:txBody>
      </p:sp>
      <p:cxnSp>
        <p:nvCxnSpPr>
          <p:cNvPr id="35" name="Conector de Seta Reta 34">
            <a:extLst>
              <a:ext uri="{FF2B5EF4-FFF2-40B4-BE49-F238E27FC236}">
                <a16:creationId xmlns:a16="http://schemas.microsoft.com/office/drawing/2014/main" id="{0282701B-16AE-8704-60E2-A31DA40F1E5D}"/>
              </a:ext>
            </a:extLst>
          </p:cNvPr>
          <p:cNvCxnSpPr>
            <a:stCxn id="31" idx="1"/>
            <a:endCxn id="30" idx="3"/>
          </p:cNvCxnSpPr>
          <p:nvPr/>
        </p:nvCxnSpPr>
        <p:spPr>
          <a:xfrm flipH="1">
            <a:off x="9271748" y="4429643"/>
            <a:ext cx="8359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70E60F20-9368-BFD8-B8CD-93E8778C4CEA}"/>
              </a:ext>
            </a:extLst>
          </p:cNvPr>
          <p:cNvCxnSpPr>
            <a:cxnSpLocks/>
            <a:stCxn id="30" idx="1"/>
            <a:endCxn id="29" idx="3"/>
          </p:cNvCxnSpPr>
          <p:nvPr/>
        </p:nvCxnSpPr>
        <p:spPr>
          <a:xfrm rot="10800000">
            <a:off x="6587088" y="4429643"/>
            <a:ext cx="557785" cy="1"/>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39">
            <a:extLst>
              <a:ext uri="{FF2B5EF4-FFF2-40B4-BE49-F238E27FC236}">
                <a16:creationId xmlns:a16="http://schemas.microsoft.com/office/drawing/2014/main" id="{DC06C5B7-4371-A8D4-AD0D-DBDC1B22C57B}"/>
              </a:ext>
            </a:extLst>
          </p:cNvPr>
          <p:cNvCxnSpPr>
            <a:cxnSpLocks/>
            <a:stCxn id="23" idx="3"/>
            <a:endCxn id="28" idx="1"/>
          </p:cNvCxnSpPr>
          <p:nvPr/>
        </p:nvCxnSpPr>
        <p:spPr>
          <a:xfrm>
            <a:off x="3594792" y="4279067"/>
            <a:ext cx="678022" cy="1530009"/>
          </a:xfrm>
          <a:prstGeom prst="bentConnector3">
            <a:avLst>
              <a:gd name="adj1" fmla="val 50000"/>
            </a:avLst>
          </a:prstGeom>
          <a:ln w="381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ector de Seta Reta 39">
            <a:extLst>
              <a:ext uri="{FF2B5EF4-FFF2-40B4-BE49-F238E27FC236}">
                <a16:creationId xmlns:a16="http://schemas.microsoft.com/office/drawing/2014/main" id="{08BE3CD6-6CF8-DE9E-9083-9F5334C78A82}"/>
              </a:ext>
            </a:extLst>
          </p:cNvPr>
          <p:cNvCxnSpPr>
            <a:cxnSpLocks/>
            <a:stCxn id="30" idx="0"/>
            <a:endCxn id="23" idx="0"/>
          </p:cNvCxnSpPr>
          <p:nvPr/>
        </p:nvCxnSpPr>
        <p:spPr>
          <a:xfrm rot="16200000" flipV="1">
            <a:off x="5317478" y="1094445"/>
            <a:ext cx="11010" cy="5770654"/>
          </a:xfrm>
          <a:prstGeom prst="bentConnector3">
            <a:avLst>
              <a:gd name="adj1" fmla="val 351977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6" name="Retângulo Arredondado 21">
            <a:extLst>
              <a:ext uri="{FF2B5EF4-FFF2-40B4-BE49-F238E27FC236}">
                <a16:creationId xmlns:a16="http://schemas.microsoft.com/office/drawing/2014/main" id="{268E9807-DC02-C0AB-0B96-3CC6262E643B}"/>
              </a:ext>
            </a:extLst>
          </p:cNvPr>
          <p:cNvSpPr/>
          <p:nvPr/>
        </p:nvSpPr>
        <p:spPr>
          <a:xfrm>
            <a:off x="4272814" y="4814559"/>
            <a:ext cx="2314273" cy="609600"/>
          </a:xfrm>
          <a:prstGeom prst="roundRect">
            <a:avLst>
              <a:gd name="adj" fmla="val 0"/>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DB</a:t>
            </a:r>
          </a:p>
        </p:txBody>
      </p:sp>
      <p:cxnSp>
        <p:nvCxnSpPr>
          <p:cNvPr id="207" name="Conector de Seta Reta 39">
            <a:extLst>
              <a:ext uri="{FF2B5EF4-FFF2-40B4-BE49-F238E27FC236}">
                <a16:creationId xmlns:a16="http://schemas.microsoft.com/office/drawing/2014/main" id="{1D6DB7A9-29B1-901F-48C7-7991E932C465}"/>
              </a:ext>
            </a:extLst>
          </p:cNvPr>
          <p:cNvCxnSpPr>
            <a:cxnSpLocks/>
            <a:stCxn id="30" idx="2"/>
            <a:endCxn id="206" idx="3"/>
          </p:cNvCxnSpPr>
          <p:nvPr/>
        </p:nvCxnSpPr>
        <p:spPr>
          <a:xfrm rot="5400000">
            <a:off x="7275024" y="4186072"/>
            <a:ext cx="245351" cy="1621223"/>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987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280416" y="1273746"/>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Instalar a biblioteca de acesso a API da OpenAI.</a:t>
            </a:r>
          </a:p>
        </p:txBody>
      </p:sp>
      <p:sp>
        <p:nvSpPr>
          <p:cNvPr id="3" name="CaixaDeTexto 2">
            <a:extLst>
              <a:ext uri="{FF2B5EF4-FFF2-40B4-BE49-F238E27FC236}">
                <a16:creationId xmlns:a16="http://schemas.microsoft.com/office/drawing/2014/main" id="{D344A88C-0953-6BB1-82D0-ED502F203967}"/>
              </a:ext>
            </a:extLst>
          </p:cNvPr>
          <p:cNvSpPr txBox="1"/>
          <p:nvPr/>
        </p:nvSpPr>
        <p:spPr>
          <a:xfrm>
            <a:off x="280415" y="1776854"/>
            <a:ext cx="11685794" cy="40006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pip</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install</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 name="CaixaDeTexto 3">
            <a:extLst>
              <a:ext uri="{FF2B5EF4-FFF2-40B4-BE49-F238E27FC236}">
                <a16:creationId xmlns:a16="http://schemas.microsoft.com/office/drawing/2014/main" id="{4434B7A2-6050-7C9C-BA2F-985250138E5E}"/>
              </a:ext>
            </a:extLst>
          </p:cNvPr>
          <p:cNvSpPr txBox="1"/>
          <p:nvPr/>
        </p:nvSpPr>
        <p:spPr>
          <a:xfrm>
            <a:off x="280416" y="3149338"/>
            <a:ext cx="11685794" cy="63079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import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import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 name="Google Shape;307;p14">
            <a:extLst>
              <a:ext uri="{FF2B5EF4-FFF2-40B4-BE49-F238E27FC236}">
                <a16:creationId xmlns:a16="http://schemas.microsoft.com/office/drawing/2014/main" id="{E1731C7F-5E21-DCA5-2FA5-F1B26A416EC4}"/>
              </a:ext>
            </a:extLst>
          </p:cNvPr>
          <p:cNvSpPr txBox="1"/>
          <p:nvPr/>
        </p:nvSpPr>
        <p:spPr>
          <a:xfrm>
            <a:off x="280415" y="2596814"/>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Obter uma chave de API da plataforma OpenAI. Novos usuários possuem 30 dias de acesso gratuito.</a:t>
            </a:r>
          </a:p>
        </p:txBody>
      </p:sp>
      <p:sp>
        <p:nvSpPr>
          <p:cNvPr id="6" name="CaixaDeTexto 5">
            <a:extLst>
              <a:ext uri="{FF2B5EF4-FFF2-40B4-BE49-F238E27FC236}">
                <a16:creationId xmlns:a16="http://schemas.microsoft.com/office/drawing/2014/main" id="{F7160DFB-9A52-F590-9E33-7F5CE0A6722F}"/>
              </a:ext>
            </a:extLst>
          </p:cNvPr>
          <p:cNvSpPr txBox="1"/>
          <p:nvPr/>
        </p:nvSpPr>
        <p:spPr>
          <a:xfrm>
            <a:off x="280416" y="3848269"/>
            <a:ext cx="11685794" cy="698932"/>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os.environ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["OPENAI_API_KEY"] = “chave“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openai.api_key</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 </a:t>
            </a: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os.environ</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["OPENAI_API_KEY"]</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7" name="Google Shape;307;p14">
            <a:extLst>
              <a:ext uri="{FF2B5EF4-FFF2-40B4-BE49-F238E27FC236}">
                <a16:creationId xmlns:a16="http://schemas.microsoft.com/office/drawing/2014/main" id="{9147A720-30EE-1F5B-EEF7-6A96DBB09D73}"/>
              </a:ext>
            </a:extLst>
          </p:cNvPr>
          <p:cNvSpPr txBox="1"/>
          <p:nvPr/>
        </p:nvSpPr>
        <p:spPr>
          <a:xfrm>
            <a:off x="280415" y="4883539"/>
            <a:ext cx="11606785" cy="400069"/>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Escolha do modelo.</a:t>
            </a:r>
          </a:p>
        </p:txBody>
      </p:sp>
      <p:sp>
        <p:nvSpPr>
          <p:cNvPr id="8" name="CaixaDeTexto 7">
            <a:extLst>
              <a:ext uri="{FF2B5EF4-FFF2-40B4-BE49-F238E27FC236}">
                <a16:creationId xmlns:a16="http://schemas.microsoft.com/office/drawing/2014/main" id="{7A921C02-6014-C59C-B8BD-6A31F2167A69}"/>
              </a:ext>
            </a:extLst>
          </p:cNvPr>
          <p:cNvSpPr txBox="1"/>
          <p:nvPr/>
        </p:nvSpPr>
        <p:spPr>
          <a:xfrm>
            <a:off x="280416" y="5419911"/>
            <a:ext cx="11685793" cy="400070"/>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model = "gpt-3.5-turbo"</a:t>
            </a:r>
          </a:p>
        </p:txBody>
      </p:sp>
    </p:spTree>
    <p:extLst>
      <p:ext uri="{BB962C8B-B14F-4D97-AF65-F5344CB8AC3E}">
        <p14:creationId xmlns:p14="http://schemas.microsoft.com/office/powerpoint/2010/main" val="925212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MODELO</a:t>
            </a:r>
            <a:r>
              <a:rPr lang="pt-BR" sz="2800" b="1" dirty="0">
                <a:solidFill>
                  <a:srgbClr val="E0375F"/>
                </a:solidFill>
                <a:latin typeface="Roboto"/>
                <a:ea typeface="Roboto"/>
                <a:cs typeface="Roboto"/>
                <a:sym typeface="Roboto"/>
              </a:rPr>
              <a:t> GPT</a:t>
            </a:r>
            <a:endParaRPr dirty="0"/>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06785" cy="470894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err="1">
                <a:ln>
                  <a:noFill/>
                </a:ln>
                <a:solidFill>
                  <a:srgbClr val="E0375F"/>
                </a:solidFill>
                <a:effectLst/>
                <a:uLnTx/>
                <a:uFillTx/>
                <a:latin typeface="Roboto"/>
                <a:ea typeface="Roboto"/>
                <a:cs typeface="Roboto"/>
                <a:sym typeface="Roboto"/>
              </a:rPr>
              <a:t>Generative</a:t>
            </a:r>
            <a:r>
              <a:rPr kumimoji="0" lang="pt-BR" sz="2000" b="0" i="0" u="none" strike="noStrike" kern="0" cap="none" spc="0" normalizeH="0" baseline="0" noProof="0" dirty="0">
                <a:ln>
                  <a:noFill/>
                </a:ln>
                <a:solidFill>
                  <a:srgbClr val="E0375F"/>
                </a:solidFill>
                <a:effectLst/>
                <a:uLnTx/>
                <a:uFillTx/>
                <a:latin typeface="Roboto"/>
                <a:ea typeface="Roboto"/>
                <a:cs typeface="Roboto"/>
                <a:sym typeface="Roboto"/>
              </a:rPr>
              <a:t> </a:t>
            </a:r>
            <a:r>
              <a:rPr kumimoji="0" lang="pt-BR" sz="2000" b="0" i="0" u="none" strike="noStrike" kern="0" cap="none" spc="0" normalizeH="0" baseline="0" noProof="0" dirty="0" err="1">
                <a:ln>
                  <a:noFill/>
                </a:ln>
                <a:solidFill>
                  <a:srgbClr val="E0375F"/>
                </a:solidFill>
                <a:effectLst/>
                <a:uLnTx/>
                <a:uFillTx/>
                <a:latin typeface="Roboto"/>
                <a:ea typeface="Roboto"/>
                <a:cs typeface="Roboto"/>
                <a:sym typeface="Roboto"/>
              </a:rPr>
              <a:t>Pre-trained</a:t>
            </a:r>
            <a:r>
              <a:rPr kumimoji="0" lang="pt-BR" sz="2000" b="0" i="0" u="none" strike="noStrike" kern="0" cap="none" spc="0" normalizeH="0" baseline="0" noProof="0" dirty="0">
                <a:ln>
                  <a:noFill/>
                </a:ln>
                <a:solidFill>
                  <a:srgbClr val="E0375F"/>
                </a:solidFill>
                <a:effectLst/>
                <a:uLnTx/>
                <a:uFillTx/>
                <a:latin typeface="Roboto"/>
                <a:ea typeface="Roboto"/>
                <a:cs typeface="Roboto"/>
                <a:sym typeface="Roboto"/>
              </a:rPr>
              <a:t> Transformers </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ou GPT é um tipo de modelo de linguagem em larga escala (ou simplesmente LLM de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large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language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models). Assim como o GPT existem inúmeros outros como </a:t>
            </a:r>
            <a:r>
              <a:rPr kumimoji="0" lang="pt-BR" sz="2000" b="0" i="0" u="none" strike="noStrike" kern="0" cap="none" spc="0" normalizeH="0" baseline="0" noProof="0" dirty="0" err="1">
                <a:ln>
                  <a:noFill/>
                </a:ln>
                <a:solidFill>
                  <a:srgbClr val="E0375F"/>
                </a:solidFill>
                <a:effectLst/>
                <a:uLnTx/>
                <a:uFillTx/>
                <a:latin typeface="Roboto"/>
                <a:ea typeface="Roboto"/>
                <a:cs typeface="Roboto"/>
                <a:sym typeface="Roboto"/>
              </a:rPr>
              <a:t>Bard</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(Google), </a:t>
            </a:r>
            <a:r>
              <a:rPr kumimoji="0" lang="pt-BR" sz="2000" b="0" i="0" u="none" strike="noStrike" kern="0" cap="none" spc="0" normalizeH="0" baseline="0" noProof="0" dirty="0">
                <a:ln>
                  <a:noFill/>
                </a:ln>
                <a:solidFill>
                  <a:srgbClr val="E0375F"/>
                </a:solidFill>
                <a:effectLst/>
                <a:uLnTx/>
                <a:uFillTx/>
                <a:latin typeface="Roboto"/>
                <a:ea typeface="Roboto"/>
                <a:cs typeface="Roboto"/>
                <a:sym typeface="Roboto"/>
              </a:rPr>
              <a:t>Claude</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Anthopic</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a:t>
            </a:r>
            <a:r>
              <a:rPr kumimoji="0" lang="pt-BR" sz="2000" b="0" i="0" u="none" strike="noStrike" kern="0" cap="none" spc="0" normalizeH="0" baseline="0" noProof="0" dirty="0">
                <a:ln>
                  <a:noFill/>
                </a:ln>
                <a:solidFill>
                  <a:srgbClr val="E0375F"/>
                </a:solidFill>
                <a:effectLst/>
                <a:uLnTx/>
                <a:uFillTx/>
                <a:latin typeface="Roboto"/>
                <a:ea typeface="Roboto"/>
                <a:cs typeface="Roboto"/>
                <a:sym typeface="Roboto"/>
              </a:rPr>
              <a:t>Titan</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(AWS), </a:t>
            </a:r>
            <a:r>
              <a:rPr kumimoji="0" lang="pt-BR" sz="2000" b="0" i="0" u="none" strike="noStrike" kern="0" cap="none" spc="0" normalizeH="0" baseline="0" noProof="0" dirty="0" err="1">
                <a:ln>
                  <a:noFill/>
                </a:ln>
                <a:solidFill>
                  <a:srgbClr val="E0375F"/>
                </a:solidFill>
                <a:effectLst/>
                <a:uLnTx/>
                <a:uFillTx/>
                <a:latin typeface="Roboto"/>
                <a:ea typeface="Roboto"/>
                <a:cs typeface="Roboto"/>
                <a:sym typeface="Roboto"/>
              </a:rPr>
              <a:t>Llama</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(Meta) e até mesmo brasileiro como o Maritaca, dentre inúmeros que estão sendo lançados a cada mês.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Foi treinado utilizando um grande número de parâmetros de dados (175 bilhões no GPT3 e 100 trilhões no GPT4).</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Os dados de treinamento reúnem sites de internet incluindo Wikipedia e livros.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Da mesma forma que o Google indexa sites para o mecanismo de busca, os modelos de LLM fazem o mesmo para gerar dados de treinamento.</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O arquivo “robots.txt” na raiz dos sites controlam o acesso de diversos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bots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de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LLMs</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no caso do GPT o agente é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GPTBot</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do </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Bard</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 (Google) é “Google-</a:t>
            </a:r>
            <a:r>
              <a:rPr kumimoji="0" lang="pt-BR" sz="2000" b="0" i="0" u="none" strike="noStrike" kern="0" cap="none" spc="0" normalizeH="0" baseline="0" noProof="0" dirty="0" err="1">
                <a:ln>
                  <a:noFill/>
                </a:ln>
                <a:solidFill>
                  <a:srgbClr val="94A2AC"/>
                </a:solidFill>
                <a:effectLst/>
                <a:uLnTx/>
                <a:uFillTx/>
                <a:latin typeface="Roboto"/>
                <a:ea typeface="Roboto"/>
                <a:cs typeface="Roboto"/>
                <a:sym typeface="Roboto"/>
              </a:rPr>
              <a:t>Extended</a:t>
            </a:r>
            <a:r>
              <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
        <p:nvSpPr>
          <p:cNvPr id="6" name="Google Shape;258;p10">
            <a:extLst>
              <a:ext uri="{FF2B5EF4-FFF2-40B4-BE49-F238E27FC236}">
                <a16:creationId xmlns:a16="http://schemas.microsoft.com/office/drawing/2014/main" id="{551BED3E-0A85-E2D2-A48F-045E4AEBB71A}"/>
              </a:ext>
            </a:extLst>
          </p:cNvPr>
          <p:cNvSpPr/>
          <p:nvPr/>
        </p:nvSpPr>
        <p:spPr>
          <a:xfrm>
            <a:off x="0" y="6581041"/>
            <a:ext cx="524755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https://www.maritaca.ai/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280415" y="1038418"/>
            <a:ext cx="11606785" cy="646290"/>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Agora vamos definir uma lista de mensagens. Cada mensagem pode ser associada a um papel diferente, como usuário, sistema ou assistente. Esses papeis ajudam a compor as principais partes da engenharia de prompt.</a:t>
            </a:r>
          </a:p>
        </p:txBody>
      </p:sp>
      <p:sp>
        <p:nvSpPr>
          <p:cNvPr id="4" name="CaixaDeTexto 3">
            <a:extLst>
              <a:ext uri="{FF2B5EF4-FFF2-40B4-BE49-F238E27FC236}">
                <a16:creationId xmlns:a16="http://schemas.microsoft.com/office/drawing/2014/main" id="{4434B7A2-6050-7C9C-BA2F-985250138E5E}"/>
              </a:ext>
            </a:extLst>
          </p:cNvPr>
          <p:cNvSpPr txBox="1"/>
          <p:nvPr/>
        </p:nvSpPr>
        <p:spPr>
          <a:xfrm>
            <a:off x="280415" y="2157222"/>
            <a:ext cx="11685794" cy="129491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"system",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"Você é um professor de visão computacional que leciona para crianças de até 10 anos."},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user</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"Como funciona um detector de bordas de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Canny</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de forma bem resumida?"},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{"role": "system",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"O resultado precisa ser formatado como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Markdown</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p:txBody>
      </p:sp>
      <p:sp>
        <p:nvSpPr>
          <p:cNvPr id="5" name="Google Shape;307;p14">
            <a:extLst>
              <a:ext uri="{FF2B5EF4-FFF2-40B4-BE49-F238E27FC236}">
                <a16:creationId xmlns:a16="http://schemas.microsoft.com/office/drawing/2014/main" id="{E1731C7F-5E21-DCA5-2FA5-F1B26A416EC4}"/>
              </a:ext>
            </a:extLst>
          </p:cNvPr>
          <p:cNvSpPr txBox="1"/>
          <p:nvPr/>
        </p:nvSpPr>
        <p:spPr>
          <a:xfrm>
            <a:off x="280415" y="1725893"/>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Obter uma chave de API da plataforma OpenAI. Novos usuários possuem 30 dias de acesso gratuito.</a:t>
            </a:r>
          </a:p>
        </p:txBody>
      </p:sp>
      <p:sp>
        <p:nvSpPr>
          <p:cNvPr id="7" name="Google Shape;307;p14">
            <a:extLst>
              <a:ext uri="{FF2B5EF4-FFF2-40B4-BE49-F238E27FC236}">
                <a16:creationId xmlns:a16="http://schemas.microsoft.com/office/drawing/2014/main" id="{9147A720-30EE-1F5B-EEF7-6A96DBB09D73}"/>
              </a:ext>
            </a:extLst>
          </p:cNvPr>
          <p:cNvSpPr txBox="1"/>
          <p:nvPr/>
        </p:nvSpPr>
        <p:spPr>
          <a:xfrm>
            <a:off x="280415" y="3555360"/>
            <a:ext cx="11494158" cy="1200288"/>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Na execução do prompt, é necessário configurar o modelo, enviar as mensagens (do prompt) e definir o </a:t>
            </a:r>
            <a:r>
              <a:rPr kumimoji="0" lang="pt-BR" sz="1800" b="0" i="0" u="none" strike="noStrike" kern="0" cap="none" spc="0" normalizeH="0" baseline="0" noProof="0" dirty="0" err="1">
                <a:ln>
                  <a:noFill/>
                </a:ln>
                <a:solidFill>
                  <a:srgbClr val="E0375F"/>
                </a:solidFill>
                <a:effectLst/>
                <a:uLnTx/>
                <a:uFillTx/>
                <a:latin typeface="Roboto"/>
                <a:ea typeface="Roboto"/>
                <a:cs typeface="Roboto"/>
                <a:sym typeface="Roboto"/>
              </a:rPr>
              <a:t>temperature</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Este último parâmetro está associado a criatividade das respostas, 0 trará os valores com maiores probabilidades (mais determinístico) associados nos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embeddings</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e quanto maior o número mais randômico e diversa será a resposta.</a:t>
            </a:r>
          </a:p>
        </p:txBody>
      </p:sp>
      <p:sp>
        <p:nvSpPr>
          <p:cNvPr id="8" name="CaixaDeTexto 7">
            <a:extLst>
              <a:ext uri="{FF2B5EF4-FFF2-40B4-BE49-F238E27FC236}">
                <a16:creationId xmlns:a16="http://schemas.microsoft.com/office/drawing/2014/main" id="{7A921C02-6014-C59C-B8BD-6A31F2167A69}"/>
              </a:ext>
            </a:extLst>
          </p:cNvPr>
          <p:cNvSpPr txBox="1"/>
          <p:nvPr/>
        </p:nvSpPr>
        <p:spPr>
          <a:xfrm>
            <a:off x="280416" y="4858871"/>
            <a:ext cx="11685793" cy="1438089"/>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 =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openai.ChatCompletion.create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model=model,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messages</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temperature</a:t>
            </a: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a:t>
            </a:r>
          </a:p>
        </p:txBody>
      </p:sp>
      <p:sp>
        <p:nvSpPr>
          <p:cNvPr id="9" name="CaixaDeTexto 8">
            <a:extLst>
              <a:ext uri="{FF2B5EF4-FFF2-40B4-BE49-F238E27FC236}">
                <a16:creationId xmlns:a16="http://schemas.microsoft.com/office/drawing/2014/main" id="{CAB503B1-A351-37F8-B9A1-A163C620F3A0}"/>
              </a:ext>
            </a:extLst>
          </p:cNvPr>
          <p:cNvSpPr txBox="1"/>
          <p:nvPr/>
        </p:nvSpPr>
        <p:spPr>
          <a:xfrm>
            <a:off x="0" y="6563614"/>
            <a:ext cx="8814816"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rgbClr val="3F3F3F"/>
                </a:solidFill>
                <a:latin typeface="Roboto Thin"/>
                <a:ea typeface="Roboto Thin"/>
                <a:cs typeface="Roboto Thin"/>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Arial"/>
              </a:rPr>
              <a:t>https://medium.com/@andrew_johnson_4/the-role-of-temperature-in-large-language-model-response-generation-c592c961ca9d</a:t>
            </a:r>
          </a:p>
        </p:txBody>
      </p:sp>
    </p:spTree>
    <p:extLst>
      <p:ext uri="{BB962C8B-B14F-4D97-AF65-F5344CB8AC3E}">
        <p14:creationId xmlns:p14="http://schemas.microsoft.com/office/powerpoint/2010/main" val="2820442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UTILIZANDO </a:t>
            </a:r>
            <a:r>
              <a:rPr lang="pt-BR" sz="2800" b="1" dirty="0">
                <a:solidFill>
                  <a:srgbClr val="E0375F"/>
                </a:solidFill>
                <a:latin typeface="Roboto"/>
                <a:ea typeface="Roboto"/>
                <a:cs typeface="Roboto"/>
                <a:sym typeface="Roboto"/>
              </a:rPr>
              <a:t>API DO OPENAI</a:t>
            </a:r>
            <a:endParaRPr dirty="0"/>
          </a:p>
        </p:txBody>
      </p:sp>
      <p:sp>
        <p:nvSpPr>
          <p:cNvPr id="2" name="Google Shape;307;p14">
            <a:extLst>
              <a:ext uri="{FF2B5EF4-FFF2-40B4-BE49-F238E27FC236}">
                <a16:creationId xmlns:a16="http://schemas.microsoft.com/office/drawing/2014/main" id="{BD21F8C8-0B50-1A5C-4EF7-FE2D4ABFE05E}"/>
              </a:ext>
            </a:extLst>
          </p:cNvPr>
          <p:cNvSpPr txBox="1"/>
          <p:nvPr/>
        </p:nvSpPr>
        <p:spPr>
          <a:xfrm>
            <a:off x="197492" y="1038418"/>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Este é o resultado final do prompt enviado.</a:t>
            </a:r>
          </a:p>
        </p:txBody>
      </p:sp>
      <p:sp>
        <p:nvSpPr>
          <p:cNvPr id="6" name="CaixaDeTexto 5">
            <a:extLst>
              <a:ext uri="{FF2B5EF4-FFF2-40B4-BE49-F238E27FC236}">
                <a16:creationId xmlns:a16="http://schemas.microsoft.com/office/drawing/2014/main" id="{33EC6516-786B-E457-D65B-EFBFF3FA9673}"/>
              </a:ext>
            </a:extLst>
          </p:cNvPr>
          <p:cNvSpPr txBox="1"/>
          <p:nvPr/>
        </p:nvSpPr>
        <p:spPr>
          <a:xfrm>
            <a:off x="280415" y="1470739"/>
            <a:ext cx="11584082" cy="42165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"id": "chatcmpl-7zXMp2J2ni8f1hmnbaim3eRIcYHLp",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object</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chat.completion</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created</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1694900627,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"model": "gpt-3.5-turbo-0613",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"response":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"role":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assistant</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content</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"Um detector de bordas de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Canny</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é um algoritmo usado para identificar as bordas em uma imagem. Ele funciona em várias etapas:\n\n1. Suavização: A imagem é suavizada para reduzir o ruído usando um filtro gaussiano.\n\n2. Gradiente: O gradiente da imagem é calculado para determinar a direção e a magnitude das mudanças de intensidade.\n\n3. Supressão de não-máximos: A supressão de não-máximos é aplicada para afinar as bordas, mantendo apenas os pixels que têm a maior magnitude de gradiente em sua vizinhança.\n\n4.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Limiarização</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Dois limiares são definidos - um limiar inferior e um limiar superior. Os pixels com magnitude de gradiente acima do limiar superior são considerados bordas fortes, os pixels abaixo do limiar inferior são descartados e os pixels entre os dois limiares são considerados bordas fracas.\n\n5. Conexão de bordas: Os pixels de borda fraca são conectados às bordas fortes para formar bordas contínuas.\n\</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nO</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resultado final é uma imagem binária, onde os pixels brancos representam as bordas detectadas."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finish_reason</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"stop",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usage</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prompt_tokens</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64,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completion_tokens</a:t>
            </a:r>
            <a:r>
              <a:rPr kumimoji="0" lang="pt-BR" sz="1200" b="0" i="0" u="none" strike="noStrike" kern="0" cap="none" spc="0" normalizeH="0" baseline="0" noProof="0" dirty="0">
                <a:ln>
                  <a:noFill/>
                </a:ln>
                <a:solidFill>
                  <a:srgbClr val="E0375F"/>
                </a:solidFill>
                <a:effectLst/>
                <a:uLnTx/>
                <a:uFillTx/>
                <a:latin typeface="Roboto" panose="02000000000000000000" pitchFamily="2" charset="0"/>
                <a:ea typeface="Roboto" panose="02000000000000000000" pitchFamily="2" charset="0"/>
                <a:cs typeface="Roboto" panose="02000000000000000000" pitchFamily="2" charset="0"/>
                <a:sym typeface="Arial"/>
              </a:rPr>
              <a:t>": 271,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t-BR" sz="1200" b="0" i="0" u="none" strike="noStrike" kern="0" cap="none" spc="0" normalizeH="0" baseline="0" noProof="0" dirty="0" err="1">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total_tokens</a:t>
            </a: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335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212121"/>
                </a:solidFill>
                <a:effectLst/>
                <a:uLnTx/>
                <a:uFillTx/>
                <a:latin typeface="Roboto" panose="02000000000000000000" pitchFamily="2" charset="0"/>
                <a:ea typeface="Roboto" panose="02000000000000000000" pitchFamily="2" charset="0"/>
                <a:cs typeface="Roboto" panose="02000000000000000000" pitchFamily="2" charset="0"/>
                <a:sym typeface="Arial"/>
              </a:rPr>
              <a:t>}</a:t>
            </a:r>
          </a:p>
        </p:txBody>
      </p:sp>
      <p:sp>
        <p:nvSpPr>
          <p:cNvPr id="10" name="Google Shape;307;p14">
            <a:extLst>
              <a:ext uri="{FF2B5EF4-FFF2-40B4-BE49-F238E27FC236}">
                <a16:creationId xmlns:a16="http://schemas.microsoft.com/office/drawing/2014/main" id="{D44F664F-7804-7DCF-2590-C4BD04299B02}"/>
              </a:ext>
            </a:extLst>
          </p:cNvPr>
          <p:cNvSpPr txBox="1"/>
          <p:nvPr/>
        </p:nvSpPr>
        <p:spPr>
          <a:xfrm>
            <a:off x="197492" y="5592556"/>
            <a:ext cx="11606785" cy="36929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No notebook é possível formatar melhor utilizando o seguinte comando para formatar em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Markdown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a:t>
            </a:r>
          </a:p>
        </p:txBody>
      </p:sp>
      <p:sp>
        <p:nvSpPr>
          <p:cNvPr id="13" name="CaixaDeTexto 12">
            <a:extLst>
              <a:ext uri="{FF2B5EF4-FFF2-40B4-BE49-F238E27FC236}">
                <a16:creationId xmlns:a16="http://schemas.microsoft.com/office/drawing/2014/main" id="{CF55F7F2-5B98-A73E-D66B-7B502F93D2EE}"/>
              </a:ext>
            </a:extLst>
          </p:cNvPr>
          <p:cNvSpPr txBox="1"/>
          <p:nvPr/>
        </p:nvSpPr>
        <p:spPr>
          <a:xfrm>
            <a:off x="280415" y="6022123"/>
            <a:ext cx="11685793" cy="468205"/>
          </a:xfrm>
          <a:prstGeom prst="rect">
            <a:avLst/>
          </a:prstGeom>
          <a:solidFill>
            <a:schemeClr val="bg1">
              <a:lumMod val="95000"/>
            </a:schemeClr>
          </a:solidFill>
        </p:spPr>
        <p:txBody>
          <a:bodyPr wrap="square" anchor="ctr">
            <a:noAutofit/>
          </a:bodyPr>
          <a:lstStyle>
            <a:defPPr marR="0" lvl="0" algn="l" rtl="0">
              <a:lnSpc>
                <a:spcPct val="100000"/>
              </a:lnSpc>
              <a:spcBef>
                <a:spcPts val="0"/>
              </a:spcBef>
              <a:spcAft>
                <a:spcPts val="0"/>
              </a:spcAft>
            </a:defPPr>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display_markdown</a:t>
            </a: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(response['choices'][0]['message']['content'], raw=True)</a:t>
            </a:r>
            <a:endParaRPr kumimoji="0" lang="pt-BR"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2615843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a:buClr>
                <a:srgbClr val="94A2AC"/>
              </a:buClr>
              <a:buSzPts val="2800"/>
              <a:buFont typeface="Roboto"/>
              <a:buNone/>
            </a:pPr>
            <a:r>
              <a:rPr lang="pt-BR" sz="2800" dirty="0">
                <a:solidFill>
                  <a:srgbClr val="94A2AC"/>
                </a:solidFill>
                <a:latin typeface="Roboto"/>
                <a:ea typeface="Roboto"/>
                <a:cs typeface="Roboto"/>
                <a:sym typeface="Roboto"/>
              </a:rPr>
              <a:t>PARA SABER </a:t>
            </a:r>
            <a:r>
              <a:rPr lang="pt-BR" sz="2800" b="1" dirty="0">
                <a:solidFill>
                  <a:srgbClr val="E0375F"/>
                </a:solidFill>
                <a:latin typeface="Roboto"/>
                <a:ea typeface="Roboto"/>
                <a:cs typeface="Roboto"/>
                <a:sym typeface="Roboto"/>
              </a:rPr>
              <a:t>MAIS</a:t>
            </a:r>
            <a:endParaRPr lang="pt-BR" sz="2800" b="1" dirty="0">
              <a:solidFill>
                <a:srgbClr val="E0375F"/>
              </a:solidFill>
              <a:latin typeface="Roboto"/>
              <a:ea typeface="Roboto"/>
              <a:cs typeface="Roboto"/>
            </a:endParaRPr>
          </a:p>
        </p:txBody>
      </p:sp>
      <p:sp>
        <p:nvSpPr>
          <p:cNvPr id="203" name="Google Shape;307;p14">
            <a:extLst>
              <a:ext uri="{FF2B5EF4-FFF2-40B4-BE49-F238E27FC236}">
                <a16:creationId xmlns:a16="http://schemas.microsoft.com/office/drawing/2014/main" id="{B76AEB4E-BC79-DF97-882A-EF760303A67F}"/>
              </a:ext>
            </a:extLst>
          </p:cNvPr>
          <p:cNvSpPr txBox="1"/>
          <p:nvPr/>
        </p:nvSpPr>
        <p:spPr>
          <a:xfrm>
            <a:off x="280415" y="1065317"/>
            <a:ext cx="11645285" cy="12002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3"/>
              </a:rPr>
              <a:t>https://learn.deeplearning.ai/</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hlinkClick r:id="rId3"/>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Curso sobre </a:t>
            </a:r>
            <a:r>
              <a:rPr kumimoji="0" lang="pt-BR" sz="1800" b="0" i="0" u="none" strike="noStrike" kern="0" cap="none" spc="0" normalizeH="0" baseline="0" noProof="0" dirty="0" err="1">
                <a:ln>
                  <a:noFill/>
                </a:ln>
                <a:solidFill>
                  <a:srgbClr val="94A2AC"/>
                </a:solidFill>
                <a:effectLst/>
                <a:uLnTx/>
                <a:uFillTx/>
                <a:latin typeface="Roboto"/>
                <a:ea typeface="Roboto"/>
                <a:cs typeface="Roboto"/>
                <a:sym typeface="Roboto"/>
              </a:rPr>
              <a:t>Langchain</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desenvolvido pelo próprio criador</a:t>
            </a: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hlinkClick r:id="rId4"/>
              </a:rPr>
              <a:t>https://cursos.alura.com.br/ai-generativa-michelpf-1696298768913-p666380</a:t>
            </a:r>
            <a:r>
              <a:rPr kumimoji="0" lang="pt-BR" sz="1800" b="0" i="0" u="none" strike="noStrike" kern="0" cap="none" spc="0" normalizeH="0" baseline="0" noProof="0" dirty="0">
                <a:ln>
                  <a:noFill/>
                </a:ln>
                <a:solidFill>
                  <a:srgbClr val="94A2AC"/>
                </a:solidFill>
                <a:effectLst/>
                <a:uLnTx/>
                <a:uFillTx/>
                <a:latin typeface="Roboto"/>
                <a:ea typeface="Roboto"/>
                <a:cs typeface="Roboto"/>
                <a:sym typeface="Roboto"/>
              </a:rPr>
              <a:t>, Trilha de cursos sobre AI Generativa</a:t>
            </a:r>
          </a:p>
        </p:txBody>
      </p:sp>
    </p:spTree>
    <p:extLst>
      <p:ext uri="{BB962C8B-B14F-4D97-AF65-F5344CB8AC3E}">
        <p14:creationId xmlns:p14="http://schemas.microsoft.com/office/powerpoint/2010/main" val="3749970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59"/>
          <p:cNvPicPr preferRelativeResize="0"/>
          <p:nvPr/>
        </p:nvPicPr>
        <p:blipFill rotWithShape="1">
          <a:blip r:embed="rId3">
            <a:alphaModFix/>
          </a:blip>
          <a:srcRect/>
          <a:stretch/>
        </p:blipFill>
        <p:spPr>
          <a:xfrm>
            <a:off x="5639" y="3"/>
            <a:ext cx="12180722" cy="6858001"/>
          </a:xfrm>
          <a:prstGeom prst="rect">
            <a:avLst/>
          </a:prstGeom>
          <a:noFill/>
          <a:ln>
            <a:noFill/>
          </a:ln>
        </p:spPr>
      </p:pic>
      <p:pic>
        <p:nvPicPr>
          <p:cNvPr id="756" name="Google Shape;756;p59"/>
          <p:cNvPicPr preferRelativeResize="0"/>
          <p:nvPr/>
        </p:nvPicPr>
        <p:blipFill rotWithShape="1">
          <a:blip r:embed="rId4">
            <a:alphaModFix/>
          </a:blip>
          <a:srcRect/>
          <a:stretch/>
        </p:blipFill>
        <p:spPr>
          <a:xfrm>
            <a:off x="301701" y="278671"/>
            <a:ext cx="11588600" cy="6272438"/>
          </a:xfrm>
          <a:prstGeom prst="rect">
            <a:avLst/>
          </a:prstGeom>
          <a:noFill/>
          <a:ln>
            <a:noFill/>
          </a:ln>
        </p:spPr>
      </p:pic>
      <p:pic>
        <p:nvPicPr>
          <p:cNvPr id="757" name="Google Shape;757;p59"/>
          <p:cNvPicPr preferRelativeResize="0"/>
          <p:nvPr/>
        </p:nvPicPr>
        <p:blipFill rotWithShape="1">
          <a:blip r:embed="rId5">
            <a:alphaModFix/>
          </a:blip>
          <a:srcRect/>
          <a:stretch/>
        </p:blipFill>
        <p:spPr>
          <a:xfrm>
            <a:off x="3961366" y="2851614"/>
            <a:ext cx="4269268" cy="11484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4EDB5AF7-3581-63A4-2BA2-85D3727F2F7D}"/>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9CB80737-95D1-CB13-79CB-F1DBBEA7CD01}"/>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O QUE A AVALIR NUM MODELO</a:t>
            </a:r>
            <a:r>
              <a:rPr lang="pt-BR" sz="2800" b="1" dirty="0">
                <a:solidFill>
                  <a:srgbClr val="E0375F"/>
                </a:solidFill>
                <a:latin typeface="Roboto"/>
                <a:ea typeface="Roboto"/>
                <a:cs typeface="Roboto"/>
                <a:sym typeface="Roboto"/>
              </a:rPr>
              <a:t> GPT?</a:t>
            </a:r>
            <a:endParaRPr dirty="0"/>
          </a:p>
        </p:txBody>
      </p:sp>
      <p:sp>
        <p:nvSpPr>
          <p:cNvPr id="2" name="Retângulo 1">
            <a:extLst>
              <a:ext uri="{FF2B5EF4-FFF2-40B4-BE49-F238E27FC236}">
                <a16:creationId xmlns:a16="http://schemas.microsoft.com/office/drawing/2014/main" id="{F7CA460A-83D1-2469-C3AE-982DD58314E1}"/>
              </a:ext>
            </a:extLst>
          </p:cNvPr>
          <p:cNvSpPr/>
          <p:nvPr/>
        </p:nvSpPr>
        <p:spPr>
          <a:xfrm>
            <a:off x="4603531" y="1740456"/>
            <a:ext cx="2995449" cy="1313793"/>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latin typeface="Roboto" panose="02000000000000000000" pitchFamily="2" charset="0"/>
                <a:ea typeface="Roboto" panose="02000000000000000000" pitchFamily="2" charset="0"/>
                <a:cs typeface="Roboto" panose="02000000000000000000" pitchFamily="2" charset="0"/>
              </a:rPr>
              <a:t>JANELA DE TOKENS</a:t>
            </a:r>
          </a:p>
        </p:txBody>
      </p:sp>
      <p:sp>
        <p:nvSpPr>
          <p:cNvPr id="3" name="Retângulo 2">
            <a:extLst>
              <a:ext uri="{FF2B5EF4-FFF2-40B4-BE49-F238E27FC236}">
                <a16:creationId xmlns:a16="http://schemas.microsoft.com/office/drawing/2014/main" id="{D93E3CFD-913A-620C-5ADA-228BE9FCC007}"/>
              </a:ext>
            </a:extLst>
          </p:cNvPr>
          <p:cNvSpPr/>
          <p:nvPr/>
        </p:nvSpPr>
        <p:spPr>
          <a:xfrm>
            <a:off x="1014248" y="1740455"/>
            <a:ext cx="2995449" cy="1313793"/>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latin typeface="Roboto" panose="02000000000000000000" pitchFamily="2" charset="0"/>
                <a:ea typeface="Roboto" panose="02000000000000000000" pitchFamily="2" charset="0"/>
                <a:cs typeface="Roboto" panose="02000000000000000000" pitchFamily="2" charset="0"/>
              </a:rPr>
              <a:t>NÚMERO DE PARÂMETROS</a:t>
            </a:r>
          </a:p>
        </p:txBody>
      </p:sp>
      <p:sp>
        <p:nvSpPr>
          <p:cNvPr id="4" name="Retângulo 3">
            <a:extLst>
              <a:ext uri="{FF2B5EF4-FFF2-40B4-BE49-F238E27FC236}">
                <a16:creationId xmlns:a16="http://schemas.microsoft.com/office/drawing/2014/main" id="{61E14A37-396C-83AA-31B1-0E816244347D}"/>
              </a:ext>
            </a:extLst>
          </p:cNvPr>
          <p:cNvSpPr/>
          <p:nvPr/>
        </p:nvSpPr>
        <p:spPr>
          <a:xfrm>
            <a:off x="8192814" y="1740455"/>
            <a:ext cx="2995449" cy="1313793"/>
          </a:xfrm>
          <a:prstGeom prst="rect">
            <a:avLst/>
          </a:prstGeom>
          <a:solidFill>
            <a:srgbClr val="E037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latin typeface="Roboto" panose="02000000000000000000" pitchFamily="2" charset="0"/>
                <a:ea typeface="Roboto" panose="02000000000000000000" pitchFamily="2" charset="0"/>
                <a:cs typeface="Roboto" panose="02000000000000000000" pitchFamily="2" charset="0"/>
              </a:rPr>
              <a:t>AVALIAÇÃO HUMANA</a:t>
            </a:r>
          </a:p>
        </p:txBody>
      </p:sp>
      <p:sp>
        <p:nvSpPr>
          <p:cNvPr id="7" name="CaixaDeTexto 6">
            <a:extLst>
              <a:ext uri="{FF2B5EF4-FFF2-40B4-BE49-F238E27FC236}">
                <a16:creationId xmlns:a16="http://schemas.microsoft.com/office/drawing/2014/main" id="{07557BF7-3AAD-B0FE-0ED3-D3DC63BD834B}"/>
              </a:ext>
            </a:extLst>
          </p:cNvPr>
          <p:cNvSpPr txBox="1"/>
          <p:nvPr/>
        </p:nvSpPr>
        <p:spPr>
          <a:xfrm>
            <a:off x="961697" y="3275111"/>
            <a:ext cx="3048000" cy="2677656"/>
          </a:xfrm>
          <a:prstGeom prst="rect">
            <a:avLst/>
          </a:prstGeom>
          <a:noFill/>
        </p:spPr>
        <p:txBody>
          <a:bodyPr wrap="square">
            <a:spAutoFit/>
          </a:bodyPr>
          <a:lstStyle/>
          <a:p>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Parâmetros utilizados durante o treinamento de um determinado modelo.</a:t>
            </a:r>
          </a:p>
          <a:p>
            <a:endParaRPr lang="pt-BR" dirty="0">
              <a:solidFill>
                <a:srgbClr val="94A2AC"/>
              </a:solidFill>
              <a:latin typeface="Roboto"/>
              <a:ea typeface="Roboto"/>
              <a:cs typeface="Roboto"/>
              <a:sym typeface="Roboto"/>
            </a:endParaRPr>
          </a:p>
          <a:p>
            <a:r>
              <a:rPr lang="pt-BR" dirty="0">
                <a:solidFill>
                  <a:srgbClr val="94A2AC"/>
                </a:solidFill>
                <a:latin typeface="Roboto"/>
                <a:ea typeface="Roboto"/>
                <a:cs typeface="Roboto"/>
                <a:sym typeface="Roboto"/>
              </a:rPr>
              <a:t>Quanto mais parâmetros, mais robusto o modelo tende a ser.</a:t>
            </a:r>
          </a:p>
          <a:p>
            <a:endParaRPr lang="pt-BR" dirty="0">
              <a:solidFill>
                <a:srgbClr val="94A2AC"/>
              </a:solidFill>
              <a:latin typeface="Roboto"/>
              <a:ea typeface="Roboto"/>
              <a:cs typeface="Roboto"/>
              <a:sym typeface="Roboto"/>
            </a:endParaRPr>
          </a:p>
          <a:p>
            <a:r>
              <a:rPr lang="pt-BR" dirty="0">
                <a:solidFill>
                  <a:srgbClr val="94A2AC"/>
                </a:solidFill>
                <a:latin typeface="Roboto"/>
                <a:ea typeface="Roboto"/>
                <a:cs typeface="Roboto"/>
                <a:sym typeface="Roboto"/>
              </a:rPr>
              <a:t>Para tarefas específicas não podemos deduzir que o número de parâmetros crescente em performance. Por isso a avaliação humana se faz necessária.</a:t>
            </a:r>
            <a:endParaRPr lang="pt-BR" dirty="0"/>
          </a:p>
        </p:txBody>
      </p:sp>
      <p:sp>
        <p:nvSpPr>
          <p:cNvPr id="8" name="CaixaDeTexto 7">
            <a:extLst>
              <a:ext uri="{FF2B5EF4-FFF2-40B4-BE49-F238E27FC236}">
                <a16:creationId xmlns:a16="http://schemas.microsoft.com/office/drawing/2014/main" id="{B6E85D03-06FB-B703-C0C0-827979D54FD0}"/>
              </a:ext>
            </a:extLst>
          </p:cNvPr>
          <p:cNvSpPr txBox="1"/>
          <p:nvPr/>
        </p:nvSpPr>
        <p:spPr>
          <a:xfrm>
            <a:off x="4550980" y="3275111"/>
            <a:ext cx="3048000" cy="3108543"/>
          </a:xfrm>
          <a:prstGeom prst="rect">
            <a:avLst/>
          </a:prstGeom>
          <a:noFill/>
        </p:spPr>
        <p:txBody>
          <a:bodyPr wrap="square">
            <a:spAutoFit/>
          </a:bodyPr>
          <a:lstStyle/>
          <a:p>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Quantidade de tokens que o modelo é capaz de processar na entrada.</a:t>
            </a:r>
          </a:p>
          <a:p>
            <a:endParaRPr lang="pt-BR" dirty="0">
              <a:solidFill>
                <a:srgbClr val="94A2AC"/>
              </a:solidFill>
              <a:latin typeface="Roboto"/>
              <a:ea typeface="Roboto"/>
              <a:cs typeface="Roboto"/>
              <a:sym typeface="Roboto"/>
            </a:endParaRPr>
          </a:p>
          <a:p>
            <a:r>
              <a:rPr lang="pt-BR" dirty="0">
                <a:solidFill>
                  <a:srgbClr val="94A2AC"/>
                </a:solidFill>
                <a:latin typeface="Roboto"/>
                <a:ea typeface="Roboto"/>
                <a:cs typeface="Roboto"/>
                <a:sym typeface="Roboto"/>
              </a:rPr>
              <a:t>Com a evolução das técnicas de RAG (</a:t>
            </a:r>
            <a:r>
              <a:rPr lang="pt-BR" dirty="0" err="1">
                <a:solidFill>
                  <a:srgbClr val="94A2AC"/>
                </a:solidFill>
                <a:latin typeface="Roboto"/>
                <a:ea typeface="Roboto"/>
                <a:cs typeface="Roboto"/>
                <a:sym typeface="Roboto"/>
              </a:rPr>
              <a:t>Retrieval-Augmented</a:t>
            </a:r>
            <a:r>
              <a:rPr lang="pt-BR" dirty="0">
                <a:solidFill>
                  <a:srgbClr val="94A2AC"/>
                </a:solidFill>
                <a:latin typeface="Roboto"/>
                <a:ea typeface="Roboto"/>
                <a:cs typeface="Roboto"/>
                <a:sym typeface="Roboto"/>
              </a:rPr>
              <a:t> Generation), da qual enviamos partes de conhecimento para o GPT utilizar como base. Isso requer uma janela cada vez maior, pois modelos com mais parâmetros possuem melhores resultados quando comparamos treinar um novo modelo ou um ajuste fino somente para novas informações.</a:t>
            </a:r>
            <a:endParaRPr lang="pt-BR" dirty="0"/>
          </a:p>
        </p:txBody>
      </p:sp>
      <p:sp>
        <p:nvSpPr>
          <p:cNvPr id="9" name="CaixaDeTexto 8">
            <a:extLst>
              <a:ext uri="{FF2B5EF4-FFF2-40B4-BE49-F238E27FC236}">
                <a16:creationId xmlns:a16="http://schemas.microsoft.com/office/drawing/2014/main" id="{B1A65BB7-041F-E289-4476-9CCF84EDE4AF}"/>
              </a:ext>
            </a:extLst>
          </p:cNvPr>
          <p:cNvSpPr txBox="1"/>
          <p:nvPr/>
        </p:nvSpPr>
        <p:spPr>
          <a:xfrm>
            <a:off x="8182303" y="3275111"/>
            <a:ext cx="3048000" cy="3108543"/>
          </a:xfrm>
          <a:prstGeom prst="rect">
            <a:avLst/>
          </a:prstGeom>
          <a:noFill/>
        </p:spPr>
        <p:txBody>
          <a:bodyPr wrap="square">
            <a:spAutoFit/>
          </a:bodyPr>
          <a:lstStyle/>
          <a:p>
            <a:r>
              <a:rPr kumimoji="0" lang="pt-BR" sz="1400" b="0" i="0" u="none" strike="noStrike" kern="0" cap="none" spc="0" normalizeH="0" baseline="0" noProof="0" dirty="0">
                <a:ln>
                  <a:noFill/>
                </a:ln>
                <a:solidFill>
                  <a:srgbClr val="94A2AC"/>
                </a:solidFill>
                <a:effectLst/>
                <a:uLnTx/>
                <a:uFillTx/>
                <a:latin typeface="Roboto"/>
                <a:ea typeface="Roboto"/>
                <a:cs typeface="Roboto"/>
                <a:sym typeface="Roboto"/>
              </a:rPr>
              <a:t>Os resultados de modelos de GPT são complexos e querer, para avaliações mais amplas, feedback humano.</a:t>
            </a:r>
          </a:p>
          <a:p>
            <a:endParaRPr lang="pt-BR" dirty="0">
              <a:solidFill>
                <a:srgbClr val="94A2AC"/>
              </a:solidFill>
              <a:latin typeface="Roboto"/>
              <a:ea typeface="Roboto"/>
              <a:cs typeface="Roboto"/>
              <a:sym typeface="Roboto"/>
            </a:endParaRPr>
          </a:p>
          <a:p>
            <a:r>
              <a:rPr lang="pt-BR" dirty="0">
                <a:solidFill>
                  <a:srgbClr val="94A2AC"/>
                </a:solidFill>
                <a:latin typeface="Roboto"/>
                <a:ea typeface="Roboto"/>
                <a:cs typeface="Roboto"/>
                <a:sym typeface="Roboto"/>
              </a:rPr>
              <a:t>Métricas como perplexidade (habilidade de </a:t>
            </a:r>
            <a:r>
              <a:rPr lang="pt-BR" dirty="0" err="1">
                <a:solidFill>
                  <a:srgbClr val="94A2AC"/>
                </a:solidFill>
                <a:latin typeface="Roboto"/>
                <a:ea typeface="Roboto"/>
                <a:cs typeface="Roboto"/>
                <a:sym typeface="Roboto"/>
              </a:rPr>
              <a:t>prev</a:t>
            </a:r>
            <a:r>
              <a:rPr lang="pt-BR" dirty="0">
                <a:solidFill>
                  <a:srgbClr val="94A2AC"/>
                </a:solidFill>
                <a:latin typeface="Roboto"/>
                <a:ea typeface="Roboto"/>
                <a:cs typeface="Roboto"/>
                <a:sym typeface="Roboto"/>
              </a:rPr>
              <a:t>), BLEU (</a:t>
            </a:r>
            <a:r>
              <a:rPr lang="pt-BR" dirty="0" err="1">
                <a:solidFill>
                  <a:srgbClr val="94A2AC"/>
                </a:solidFill>
                <a:latin typeface="Roboto"/>
                <a:ea typeface="Roboto"/>
                <a:cs typeface="Roboto"/>
              </a:rPr>
              <a:t>Bilingual</a:t>
            </a:r>
            <a:r>
              <a:rPr lang="pt-BR" dirty="0">
                <a:solidFill>
                  <a:srgbClr val="94A2AC"/>
                </a:solidFill>
                <a:latin typeface="Roboto"/>
                <a:ea typeface="Roboto"/>
                <a:cs typeface="Roboto"/>
              </a:rPr>
              <a:t> </a:t>
            </a:r>
            <a:r>
              <a:rPr lang="pt-BR" dirty="0" err="1">
                <a:solidFill>
                  <a:srgbClr val="94A2AC"/>
                </a:solidFill>
                <a:latin typeface="Roboto"/>
                <a:ea typeface="Roboto"/>
                <a:cs typeface="Roboto"/>
              </a:rPr>
              <a:t>Evaluation</a:t>
            </a:r>
            <a:r>
              <a:rPr lang="pt-BR" dirty="0">
                <a:solidFill>
                  <a:srgbClr val="94A2AC"/>
                </a:solidFill>
                <a:latin typeface="Roboto"/>
                <a:ea typeface="Roboto"/>
                <a:cs typeface="Roboto"/>
              </a:rPr>
              <a:t> </a:t>
            </a:r>
            <a:r>
              <a:rPr lang="pt-BR" dirty="0" err="1">
                <a:solidFill>
                  <a:srgbClr val="94A2AC"/>
                </a:solidFill>
                <a:latin typeface="Roboto"/>
                <a:ea typeface="Roboto"/>
                <a:cs typeface="Roboto"/>
              </a:rPr>
              <a:t>Understudy</a:t>
            </a:r>
            <a:r>
              <a:rPr lang="pt-BR" dirty="0">
                <a:solidFill>
                  <a:srgbClr val="94A2AC"/>
                </a:solidFill>
                <a:latin typeface="Roboto"/>
                <a:ea typeface="Roboto"/>
                <a:cs typeface="Roboto"/>
              </a:rPr>
              <a:t>) para avaliação de texto comparando com referências humanas e ROUGE (Recall-</a:t>
            </a:r>
            <a:r>
              <a:rPr lang="pt-BR" dirty="0" err="1">
                <a:solidFill>
                  <a:srgbClr val="94A2AC"/>
                </a:solidFill>
                <a:latin typeface="Roboto"/>
                <a:ea typeface="Roboto"/>
                <a:cs typeface="Roboto"/>
              </a:rPr>
              <a:t>Oriented</a:t>
            </a:r>
            <a:r>
              <a:rPr lang="pt-BR" dirty="0">
                <a:solidFill>
                  <a:srgbClr val="94A2AC"/>
                </a:solidFill>
                <a:latin typeface="Roboto"/>
                <a:ea typeface="Roboto"/>
                <a:cs typeface="Roboto"/>
              </a:rPr>
              <a:t> </a:t>
            </a:r>
            <a:r>
              <a:rPr lang="pt-BR" dirty="0" err="1">
                <a:solidFill>
                  <a:srgbClr val="94A2AC"/>
                </a:solidFill>
                <a:latin typeface="Roboto"/>
                <a:ea typeface="Roboto"/>
                <a:cs typeface="Roboto"/>
              </a:rPr>
              <a:t>Understudy</a:t>
            </a:r>
            <a:r>
              <a:rPr lang="pt-BR" dirty="0">
                <a:solidFill>
                  <a:srgbClr val="94A2AC"/>
                </a:solidFill>
                <a:latin typeface="Roboto"/>
                <a:ea typeface="Roboto"/>
                <a:cs typeface="Roboto"/>
              </a:rPr>
              <a:t> for </a:t>
            </a:r>
            <a:r>
              <a:rPr lang="pt-BR" dirty="0" err="1">
                <a:solidFill>
                  <a:srgbClr val="94A2AC"/>
                </a:solidFill>
                <a:latin typeface="Roboto"/>
                <a:ea typeface="Roboto"/>
                <a:cs typeface="Roboto"/>
              </a:rPr>
              <a:t>Gisting</a:t>
            </a:r>
            <a:r>
              <a:rPr lang="pt-BR" dirty="0">
                <a:solidFill>
                  <a:srgbClr val="94A2AC"/>
                </a:solidFill>
                <a:latin typeface="Roboto"/>
                <a:ea typeface="Roboto"/>
                <a:cs typeface="Roboto"/>
              </a:rPr>
              <a:t> </a:t>
            </a:r>
            <a:r>
              <a:rPr lang="pt-BR" dirty="0" err="1">
                <a:solidFill>
                  <a:srgbClr val="94A2AC"/>
                </a:solidFill>
                <a:latin typeface="Roboto"/>
                <a:ea typeface="Roboto"/>
                <a:cs typeface="Roboto"/>
              </a:rPr>
              <a:t>Evaluation</a:t>
            </a:r>
            <a:r>
              <a:rPr lang="pt-BR" dirty="0">
                <a:solidFill>
                  <a:srgbClr val="94A2AC"/>
                </a:solidFill>
                <a:latin typeface="Roboto"/>
                <a:ea typeface="Roboto"/>
                <a:cs typeface="Roboto"/>
              </a:rPr>
              <a:t>) usado para avaliar a qualidade de resumos </a:t>
            </a:r>
            <a:r>
              <a:rPr lang="pt-BR" dirty="0" err="1">
                <a:solidFill>
                  <a:srgbClr val="94A2AC"/>
                </a:solidFill>
                <a:latin typeface="Roboto"/>
                <a:ea typeface="Roboto"/>
                <a:cs typeface="Roboto"/>
              </a:rPr>
              <a:t>automáticos.</a:t>
            </a:r>
            <a:r>
              <a:rPr lang="pt-BR" dirty="0" err="1">
                <a:solidFill>
                  <a:srgbClr val="94A2AC"/>
                </a:solidFill>
                <a:latin typeface="Roboto"/>
                <a:ea typeface="Roboto"/>
                <a:cs typeface="Roboto"/>
                <a:sym typeface="Roboto"/>
              </a:rPr>
              <a:t>er</a:t>
            </a:r>
            <a:r>
              <a:rPr lang="pt-BR" dirty="0">
                <a:solidFill>
                  <a:srgbClr val="94A2AC"/>
                </a:solidFill>
                <a:latin typeface="Roboto"/>
                <a:ea typeface="Roboto"/>
                <a:cs typeface="Roboto"/>
                <a:sym typeface="Roboto"/>
              </a:rPr>
              <a:t> a próxima palavra</a:t>
            </a:r>
            <a:endParaRPr lang="pt-BR" dirty="0">
              <a:solidFill>
                <a:srgbClr val="94A2AC"/>
              </a:solidFill>
              <a:latin typeface="Roboto"/>
              <a:ea typeface="Roboto"/>
              <a:cs typeface="Roboto"/>
            </a:endParaRPr>
          </a:p>
        </p:txBody>
      </p:sp>
    </p:spTree>
    <p:extLst>
      <p:ext uri="{BB962C8B-B14F-4D97-AF65-F5344CB8AC3E}">
        <p14:creationId xmlns:p14="http://schemas.microsoft.com/office/powerpoint/2010/main" val="116794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20646771-07F1-4F30-A64E-DBBDCC596B36}"/>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77982C7B-F4F4-F4FE-614D-26DB20FFE483}"/>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RANKING</a:t>
            </a:r>
            <a:r>
              <a:rPr lang="pt-BR" sz="2800" b="1" dirty="0">
                <a:solidFill>
                  <a:srgbClr val="94A2AC"/>
                </a:solidFill>
                <a:latin typeface="Roboto"/>
                <a:ea typeface="Roboto"/>
                <a:cs typeface="Roboto"/>
                <a:sym typeface="Roboto"/>
              </a:rPr>
              <a:t> </a:t>
            </a:r>
            <a:r>
              <a:rPr lang="pt-BR" sz="2800" dirty="0">
                <a:solidFill>
                  <a:srgbClr val="94A2AC"/>
                </a:solidFill>
                <a:latin typeface="Roboto"/>
                <a:ea typeface="Roboto"/>
                <a:cs typeface="Roboto"/>
                <a:sym typeface="Roboto"/>
              </a:rPr>
              <a:t>DOS PRINCIPAIS MODELOS</a:t>
            </a:r>
            <a:endParaRPr dirty="0"/>
          </a:p>
        </p:txBody>
      </p:sp>
      <p:sp>
        <p:nvSpPr>
          <p:cNvPr id="6" name="Google Shape;258;p10">
            <a:extLst>
              <a:ext uri="{FF2B5EF4-FFF2-40B4-BE49-F238E27FC236}">
                <a16:creationId xmlns:a16="http://schemas.microsoft.com/office/drawing/2014/main" id="{5A0C276E-B8B0-F973-010F-9D5A40895482}"/>
              </a:ext>
            </a:extLst>
          </p:cNvPr>
          <p:cNvSpPr/>
          <p:nvPr/>
        </p:nvSpPr>
        <p:spPr>
          <a:xfrm>
            <a:off x="0" y="6295778"/>
            <a:ext cx="8029903"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a:t>
            </a:r>
            <a:r>
              <a:rPr kumimoji="0" lang="pt-BR" sz="1200" b="0" i="0" u="none" strike="noStrike" kern="0" cap="none" spc="0" normalizeH="0" baseline="0" noProof="0" dirty="0" err="1">
                <a:ln>
                  <a:noFill/>
                </a:ln>
                <a:solidFill>
                  <a:srgbClr val="3F3F3F"/>
                </a:solidFill>
                <a:effectLst/>
                <a:uLnTx/>
                <a:uFillTx/>
                <a:latin typeface="Roboto Thin"/>
                <a:ea typeface="Roboto Thin"/>
                <a:cs typeface="Roboto Thin"/>
                <a:sym typeface="Roboto Thin"/>
              </a:rPr>
              <a:t>medium.com</a:t>
            </a: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a:t>
            </a:r>
            <a:r>
              <a:rPr kumimoji="0" lang="pt-BR" sz="1200" b="0" i="0" u="none" strike="noStrike" kern="0" cap="none" spc="0" normalizeH="0" baseline="0" noProof="0" dirty="0" err="1">
                <a:ln>
                  <a:noFill/>
                </a:ln>
                <a:solidFill>
                  <a:srgbClr val="3F3F3F"/>
                </a:solidFill>
                <a:effectLst/>
                <a:uLnTx/>
                <a:uFillTx/>
                <a:latin typeface="Roboto Thin"/>
                <a:ea typeface="Roboto Thin"/>
                <a:cs typeface="Roboto Thin"/>
                <a:sym typeface="Roboto Thin"/>
              </a:rPr>
              <a:t>cyberark-engineering</a:t>
            </a: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/a-battle-of-the-llms-finding-your-model-match-84a40fb1921f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https://</a:t>
            </a:r>
            <a:r>
              <a:rPr kumimoji="0" lang="pt-BR" sz="1200" b="0" i="0" u="none" strike="noStrike" kern="0" cap="none" spc="0" normalizeH="0" baseline="0" noProof="0" dirty="0" err="1">
                <a:ln>
                  <a:noFill/>
                </a:ln>
                <a:solidFill>
                  <a:srgbClr val="3F3F3F"/>
                </a:solidFill>
                <a:effectLst/>
                <a:uLnTx/>
                <a:uFillTx/>
                <a:latin typeface="Roboto Thin"/>
                <a:ea typeface="Roboto Thin"/>
                <a:cs typeface="Roboto Thin"/>
                <a:sym typeface="Roboto Thin"/>
              </a:rPr>
              <a:t>paperswithcode.com</a:t>
            </a:r>
            <a:r>
              <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rPr>
              <a:t>/sota/</a:t>
            </a:r>
            <a:r>
              <a:rPr kumimoji="0" lang="pt-BR" sz="1200" b="0" i="0" u="none" strike="noStrike" kern="0" cap="none" spc="0" normalizeH="0" baseline="0" noProof="0" dirty="0" err="1">
                <a:ln>
                  <a:noFill/>
                </a:ln>
                <a:solidFill>
                  <a:srgbClr val="3F3F3F"/>
                </a:solidFill>
                <a:effectLst/>
                <a:uLnTx/>
                <a:uFillTx/>
                <a:latin typeface="Roboto Thin"/>
                <a:ea typeface="Roboto Thin"/>
                <a:cs typeface="Roboto Thin"/>
                <a:sym typeface="Roboto Thin"/>
              </a:rPr>
              <a:t>code-generation-on-humaneval</a:t>
            </a:r>
            <a:endParaRPr kumimoji="0" lang="pt-BR" sz="1200" b="0" i="0" u="none" strike="noStrike" kern="0" cap="none" spc="0" normalizeH="0" baseline="0" noProof="0" dirty="0">
              <a:ln>
                <a:noFill/>
              </a:ln>
              <a:solidFill>
                <a:srgbClr val="3F3F3F"/>
              </a:solidFill>
              <a:effectLst/>
              <a:uLnTx/>
              <a:uFillTx/>
              <a:latin typeface="Roboto Thin"/>
              <a:ea typeface="Roboto Thin"/>
              <a:cs typeface="Roboto Thin"/>
              <a:sym typeface="Roboto Thin"/>
            </a:endParaRPr>
          </a:p>
        </p:txBody>
      </p:sp>
      <p:graphicFrame>
        <p:nvGraphicFramePr>
          <p:cNvPr id="2" name="Tabela 1">
            <a:extLst>
              <a:ext uri="{FF2B5EF4-FFF2-40B4-BE49-F238E27FC236}">
                <a16:creationId xmlns:a16="http://schemas.microsoft.com/office/drawing/2014/main" id="{6724EE9B-03E7-DE2E-28A5-79A77AB28EAF}"/>
              </a:ext>
            </a:extLst>
          </p:cNvPr>
          <p:cNvGraphicFramePr>
            <a:graphicFrameLocks noGrp="1"/>
          </p:cNvGraphicFramePr>
          <p:nvPr>
            <p:extLst>
              <p:ext uri="{D42A27DB-BD31-4B8C-83A1-F6EECF244321}">
                <p14:modId xmlns:p14="http://schemas.microsoft.com/office/powerpoint/2010/main" val="507593154"/>
              </p:ext>
            </p:extLst>
          </p:nvPr>
        </p:nvGraphicFramePr>
        <p:xfrm>
          <a:off x="280416" y="1509823"/>
          <a:ext cx="11426032" cy="4199861"/>
        </p:xfrm>
        <a:graphic>
          <a:graphicData uri="http://schemas.openxmlformats.org/drawingml/2006/table">
            <a:tbl>
              <a:tblPr/>
              <a:tblGrid>
                <a:gridCol w="793472">
                  <a:extLst>
                    <a:ext uri="{9D8B030D-6E8A-4147-A177-3AD203B41FA5}">
                      <a16:colId xmlns:a16="http://schemas.microsoft.com/office/drawing/2014/main" val="2512016883"/>
                    </a:ext>
                  </a:extLst>
                </a:gridCol>
                <a:gridCol w="1329070">
                  <a:extLst>
                    <a:ext uri="{9D8B030D-6E8A-4147-A177-3AD203B41FA5}">
                      <a16:colId xmlns:a16="http://schemas.microsoft.com/office/drawing/2014/main" val="286912648"/>
                    </a:ext>
                  </a:extLst>
                </a:gridCol>
                <a:gridCol w="808075">
                  <a:extLst>
                    <a:ext uri="{9D8B030D-6E8A-4147-A177-3AD203B41FA5}">
                      <a16:colId xmlns:a16="http://schemas.microsoft.com/office/drawing/2014/main" val="3735000463"/>
                    </a:ext>
                  </a:extLst>
                </a:gridCol>
                <a:gridCol w="1148316">
                  <a:extLst>
                    <a:ext uri="{9D8B030D-6E8A-4147-A177-3AD203B41FA5}">
                      <a16:colId xmlns:a16="http://schemas.microsoft.com/office/drawing/2014/main" val="592726047"/>
                    </a:ext>
                  </a:extLst>
                </a:gridCol>
                <a:gridCol w="1446028">
                  <a:extLst>
                    <a:ext uri="{9D8B030D-6E8A-4147-A177-3AD203B41FA5}">
                      <a16:colId xmlns:a16="http://schemas.microsoft.com/office/drawing/2014/main" val="1899001950"/>
                    </a:ext>
                  </a:extLst>
                </a:gridCol>
                <a:gridCol w="1392865">
                  <a:extLst>
                    <a:ext uri="{9D8B030D-6E8A-4147-A177-3AD203B41FA5}">
                      <a16:colId xmlns:a16="http://schemas.microsoft.com/office/drawing/2014/main" val="2846639609"/>
                    </a:ext>
                  </a:extLst>
                </a:gridCol>
                <a:gridCol w="1254642">
                  <a:extLst>
                    <a:ext uri="{9D8B030D-6E8A-4147-A177-3AD203B41FA5}">
                      <a16:colId xmlns:a16="http://schemas.microsoft.com/office/drawing/2014/main" val="1955076274"/>
                    </a:ext>
                  </a:extLst>
                </a:gridCol>
                <a:gridCol w="3253564">
                  <a:extLst>
                    <a:ext uri="{9D8B030D-6E8A-4147-A177-3AD203B41FA5}">
                      <a16:colId xmlns:a16="http://schemas.microsoft.com/office/drawing/2014/main" val="1368536727"/>
                    </a:ext>
                  </a:extLst>
                </a:gridCol>
              </a:tblGrid>
              <a:tr h="222423">
                <a:tc>
                  <a:txBody>
                    <a:bodyPr/>
                    <a:lstStyle/>
                    <a:p>
                      <a:endParaRPr lang="pt-BR" sz="1100">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a:solidFill>
                            <a:srgbClr val="E0375F"/>
                          </a:solidFill>
                          <a:latin typeface="Roboto" panose="02000000000000000000" pitchFamily="2" charset="0"/>
                          <a:ea typeface="Roboto" panose="02000000000000000000" pitchFamily="2" charset="0"/>
                          <a:cs typeface="Roboto" panose="02000000000000000000" pitchFamily="2" charset="0"/>
                        </a:rPr>
                        <a:t>Modelo</a:t>
                      </a:r>
                      <a:endParaRPr lang="pt-BR" sz="110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a:solidFill>
                            <a:srgbClr val="E0375F"/>
                          </a:solidFill>
                          <a:latin typeface="Roboto" panose="02000000000000000000" pitchFamily="2" charset="0"/>
                          <a:ea typeface="Roboto" panose="02000000000000000000" pitchFamily="2" charset="0"/>
                          <a:cs typeface="Roboto" panose="02000000000000000000" pitchFamily="2" charset="0"/>
                        </a:rPr>
                        <a:t>Empresa</a:t>
                      </a:r>
                      <a:endParaRPr lang="pt-BR" sz="110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a:solidFill>
                            <a:srgbClr val="E0375F"/>
                          </a:solidFill>
                          <a:latin typeface="Roboto" panose="02000000000000000000" pitchFamily="2" charset="0"/>
                          <a:ea typeface="Roboto" panose="02000000000000000000" pitchFamily="2" charset="0"/>
                          <a:cs typeface="Roboto" panose="02000000000000000000" pitchFamily="2" charset="0"/>
                        </a:rPr>
                        <a:t>Parâmetros</a:t>
                      </a:r>
                      <a:endParaRPr lang="pt-BR" sz="110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dirty="0">
                          <a:solidFill>
                            <a:srgbClr val="E0375F"/>
                          </a:solidFill>
                          <a:latin typeface="Roboto" panose="02000000000000000000" pitchFamily="2" charset="0"/>
                          <a:ea typeface="Roboto" panose="02000000000000000000" pitchFamily="2" charset="0"/>
                          <a:cs typeface="Roboto" panose="02000000000000000000" pitchFamily="2" charset="0"/>
                        </a:rPr>
                        <a:t>Janela de Contexto</a:t>
                      </a:r>
                      <a:endParaRPr lang="pt-BR" sz="11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a:solidFill>
                            <a:srgbClr val="E0375F"/>
                          </a:solidFill>
                          <a:latin typeface="Roboto" panose="02000000000000000000" pitchFamily="2" charset="0"/>
                          <a:ea typeface="Roboto" panose="02000000000000000000" pitchFamily="2" charset="0"/>
                          <a:cs typeface="Roboto" panose="02000000000000000000" pitchFamily="2" charset="0"/>
                        </a:rPr>
                        <a:t>Desempenho Geral</a:t>
                      </a:r>
                      <a:endParaRPr lang="pt-BR" sz="110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a:solidFill>
                            <a:srgbClr val="E0375F"/>
                          </a:solidFill>
                          <a:latin typeface="Roboto" panose="02000000000000000000" pitchFamily="2" charset="0"/>
                          <a:ea typeface="Roboto" panose="02000000000000000000" pitchFamily="2" charset="0"/>
                          <a:cs typeface="Roboto" panose="02000000000000000000" pitchFamily="2" charset="0"/>
                        </a:rPr>
                        <a:t>Velocidade</a:t>
                      </a:r>
                      <a:endParaRPr lang="pt-BR" sz="110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b="1" dirty="0">
                          <a:solidFill>
                            <a:srgbClr val="E0375F"/>
                          </a:solidFill>
                          <a:latin typeface="Roboto" panose="02000000000000000000" pitchFamily="2" charset="0"/>
                          <a:ea typeface="Roboto" panose="02000000000000000000" pitchFamily="2" charset="0"/>
                          <a:cs typeface="Roboto" panose="02000000000000000000" pitchFamily="2" charset="0"/>
                        </a:rPr>
                        <a:t>Observações</a:t>
                      </a:r>
                      <a:endParaRPr lang="pt-BR" sz="1100" dirty="0">
                        <a:solidFill>
                          <a:srgbClr val="E0375F"/>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extLst>
                  <a:ext uri="{0D108BD9-81ED-4DB2-BD59-A6C34878D82A}">
                    <a16:rowId xmlns:a16="http://schemas.microsoft.com/office/drawing/2014/main" val="72818535"/>
                  </a:ext>
                </a:extLst>
              </a:tr>
              <a:tr h="314008">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 1º</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GPT-4o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OpenAI</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~1T (estimado)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128.000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65% (LMSYS)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143 tokens/s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Multimodal nativo, alta precisão</a:t>
                      </a:r>
                    </a:p>
                  </a:txBody>
                  <a:tcPr marL="40667" marR="40667" marT="20333" marB="20333" anchor="ctr">
                    <a:lnL>
                      <a:noFill/>
                    </a:lnL>
                    <a:lnR>
                      <a:noFill/>
                    </a:lnR>
                    <a:lnT>
                      <a:noFill/>
                    </a:lnT>
                    <a:lnB>
                      <a:noFill/>
                    </a:lnB>
                    <a:noFill/>
                  </a:tcPr>
                </a:tc>
                <a:extLst>
                  <a:ext uri="{0D108BD9-81ED-4DB2-BD59-A6C34878D82A}">
                    <a16:rowId xmlns:a16="http://schemas.microsoft.com/office/drawing/2014/main" val="4057162640"/>
                  </a:ext>
                </a:extLst>
              </a:tr>
              <a:tr h="497180">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 2º</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Claude 3 Opus</a:t>
                      </a:r>
                    </a:p>
                  </a:txBody>
                  <a:tcPr marL="40667" marR="40667" marT="20333" marB="20333" anchor="ctr">
                    <a:lnL>
                      <a:noFill/>
                    </a:lnL>
                    <a:lnR>
                      <a:noFill/>
                    </a:lnR>
                    <a:lnT>
                      <a:noFill/>
                    </a:lnT>
                    <a:lnB>
                      <a:noFill/>
                    </a:lnB>
                    <a:noFill/>
                  </a:tcPr>
                </a:tc>
                <a:tc>
                  <a:txBody>
                    <a:bodyPr/>
                    <a:lstStyle/>
                    <a:p>
                      <a:pPr>
                        <a:buNone/>
                      </a:pPr>
                      <a:r>
                        <a:rPr lang="pt-BR" sz="1100" dirty="0" err="1">
                          <a:solidFill>
                            <a:srgbClr val="94A2AC"/>
                          </a:solidFill>
                          <a:latin typeface="Roboto" panose="02000000000000000000" pitchFamily="2" charset="0"/>
                          <a:ea typeface="Roboto" panose="02000000000000000000" pitchFamily="2" charset="0"/>
                          <a:cs typeface="Roboto" panose="02000000000000000000" pitchFamily="2" charset="0"/>
                        </a:rPr>
                        <a:t>Anthropic</a:t>
                      </a:r>
                      <a:endParaRPr lang="pt-BR" sz="1100" dirty="0">
                        <a:solidFill>
                          <a:srgbClr val="94A2AC"/>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~130B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200.000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61,3% (Vellum)</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78 tokens/s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Excelência em tarefas longas e análise de documentos</a:t>
                      </a:r>
                    </a:p>
                  </a:txBody>
                  <a:tcPr marL="40667" marR="40667" marT="20333" marB="20333" anchor="ctr">
                    <a:lnL>
                      <a:noFill/>
                    </a:lnL>
                    <a:lnR>
                      <a:noFill/>
                    </a:lnR>
                    <a:lnT>
                      <a:noFill/>
                    </a:lnT>
                    <a:lnB>
                      <a:noFill/>
                    </a:lnB>
                    <a:noFill/>
                  </a:tcPr>
                </a:tc>
                <a:extLst>
                  <a:ext uri="{0D108BD9-81ED-4DB2-BD59-A6C34878D82A}">
                    <a16:rowId xmlns:a16="http://schemas.microsoft.com/office/drawing/2014/main" val="2492599262"/>
                  </a:ext>
                </a:extLst>
              </a:tr>
              <a:tr h="405594">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 3º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Gemini 2.5 Pro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Google</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1.000.000 tokens</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92% (AIME 2024)</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191 tokens/s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Forte em tarefas multimodais e de raciocínio</a:t>
                      </a:r>
                    </a:p>
                  </a:txBody>
                  <a:tcPr marL="40667" marR="40667" marT="20333" marB="20333" anchor="ctr">
                    <a:lnL>
                      <a:noFill/>
                    </a:lnL>
                    <a:lnR>
                      <a:noFill/>
                    </a:lnR>
                    <a:lnT>
                      <a:noFill/>
                    </a:lnT>
                    <a:lnB>
                      <a:noFill/>
                    </a:lnB>
                    <a:noFill/>
                  </a:tcPr>
                </a:tc>
                <a:extLst>
                  <a:ext uri="{0D108BD9-81ED-4DB2-BD59-A6C34878D82A}">
                    <a16:rowId xmlns:a16="http://schemas.microsoft.com/office/drawing/2014/main" val="776401509"/>
                  </a:ext>
                </a:extLst>
              </a:tr>
              <a:tr h="771937">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4º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LLaMA 3 400B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Meta</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405B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8.000 tokens</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86,1% (MMLU)</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Desempenho competitivo em benchmarks de matemática e conhecimento geral</a:t>
                      </a:r>
                    </a:p>
                  </a:txBody>
                  <a:tcPr marL="40667" marR="40667" marT="20333" marB="20333" anchor="ctr">
                    <a:lnL>
                      <a:noFill/>
                    </a:lnL>
                    <a:lnR>
                      <a:noFill/>
                    </a:lnR>
                    <a:lnT>
                      <a:noFill/>
                    </a:lnT>
                    <a:lnB>
                      <a:noFill/>
                    </a:lnB>
                    <a:noFill/>
                  </a:tcPr>
                </a:tc>
                <a:extLst>
                  <a:ext uri="{0D108BD9-81ED-4DB2-BD59-A6C34878D82A}">
                    <a16:rowId xmlns:a16="http://schemas.microsoft.com/office/drawing/2014/main" val="2455353546"/>
                  </a:ext>
                </a:extLst>
              </a:tr>
              <a:tr h="497180">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5º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GPT-4 Turbo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OpenAI</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~1T (estimado)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128.000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88,4% (MMLU)</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73 tokens/</a:t>
                      </a:r>
                      <a:r>
                        <a:rPr lang="pt-BR" sz="1100" dirty="0" err="1">
                          <a:solidFill>
                            <a:srgbClr val="94A2AC"/>
                          </a:solidFill>
                          <a:latin typeface="Roboto" panose="02000000000000000000" pitchFamily="2" charset="0"/>
                          <a:ea typeface="Roboto" panose="02000000000000000000" pitchFamily="2" charset="0"/>
                          <a:cs typeface="Roboto" panose="02000000000000000000" pitchFamily="2" charset="0"/>
                        </a:rPr>
                        <a:t>s</a:t>
                      </a:r>
                      <a:endParaRPr lang="pt-BR" sz="1100" dirty="0">
                        <a:solidFill>
                          <a:srgbClr val="94A2AC"/>
                        </a:solidFill>
                        <a:latin typeface="Roboto" panose="02000000000000000000" pitchFamily="2" charset="0"/>
                        <a:ea typeface="Roboto" panose="02000000000000000000" pitchFamily="2" charset="0"/>
                        <a:cs typeface="Roboto" panose="02000000000000000000" pitchFamily="2" charset="0"/>
                      </a:endParaRP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Versão otimizada do GPT-4 com melhor custo-benefício</a:t>
                      </a:r>
                    </a:p>
                  </a:txBody>
                  <a:tcPr marL="40667" marR="40667" marT="20333" marB="20333" anchor="ctr">
                    <a:lnL>
                      <a:noFill/>
                    </a:lnL>
                    <a:lnR>
                      <a:noFill/>
                    </a:lnR>
                    <a:lnT>
                      <a:noFill/>
                    </a:lnT>
                    <a:lnB>
                      <a:noFill/>
                    </a:lnB>
                    <a:noFill/>
                  </a:tcPr>
                </a:tc>
                <a:extLst>
                  <a:ext uri="{0D108BD9-81ED-4DB2-BD59-A6C34878D82A}">
                    <a16:rowId xmlns:a16="http://schemas.microsoft.com/office/drawing/2014/main" val="547586905"/>
                  </a:ext>
                </a:extLst>
              </a:tr>
              <a:tr h="405594">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6º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Claude 3 Sonnet</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Anthropic</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~130B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200.000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88,3% (MMLU)</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Equilíbrio entre desempenho e custo</a:t>
                      </a:r>
                    </a:p>
                  </a:txBody>
                  <a:tcPr marL="40667" marR="40667" marT="20333" marB="20333" anchor="ctr">
                    <a:lnL>
                      <a:noFill/>
                    </a:lnL>
                    <a:lnR>
                      <a:noFill/>
                    </a:lnR>
                    <a:lnT>
                      <a:noFill/>
                    </a:lnT>
                    <a:lnB>
                      <a:noFill/>
                    </a:lnB>
                    <a:noFill/>
                  </a:tcPr>
                </a:tc>
                <a:extLst>
                  <a:ext uri="{0D108BD9-81ED-4DB2-BD59-A6C34878D82A}">
                    <a16:rowId xmlns:a16="http://schemas.microsoft.com/office/drawing/2014/main" val="3663798321"/>
                  </a:ext>
                </a:extLst>
              </a:tr>
              <a:tr h="588765">
                <a:tc>
                  <a:txBody>
                    <a:bodyPr/>
                    <a:lstStyle/>
                    <a:p>
                      <a:pPr>
                        <a:buNone/>
                      </a:pPr>
                      <a:r>
                        <a:rPr lang="pt-BR" sz="1100">
                          <a:solidFill>
                            <a:srgbClr val="E0375F"/>
                          </a:solidFill>
                          <a:latin typeface="Roboto" panose="02000000000000000000" pitchFamily="2" charset="0"/>
                          <a:ea typeface="Roboto" panose="02000000000000000000" pitchFamily="2" charset="0"/>
                          <a:cs typeface="Roboto" panose="02000000000000000000" pitchFamily="2" charset="0"/>
                        </a:rPr>
                        <a:t>7º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Gemini 1.5 Pro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Google</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1.000.000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81,9% (MMLU)</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Antecessor do Gemini 2.5, ainda relevante em tarefas específicas</a:t>
                      </a:r>
                    </a:p>
                  </a:txBody>
                  <a:tcPr marL="40667" marR="40667" marT="20333" marB="20333" anchor="ctr">
                    <a:lnL>
                      <a:noFill/>
                    </a:lnL>
                    <a:lnR>
                      <a:noFill/>
                    </a:lnR>
                    <a:lnT>
                      <a:noFill/>
                    </a:lnT>
                    <a:lnB>
                      <a:noFill/>
                    </a:lnB>
                    <a:noFill/>
                  </a:tcPr>
                </a:tc>
                <a:extLst>
                  <a:ext uri="{0D108BD9-81ED-4DB2-BD59-A6C34878D82A}">
                    <a16:rowId xmlns:a16="http://schemas.microsoft.com/office/drawing/2014/main" val="4184261664"/>
                  </a:ext>
                </a:extLst>
              </a:tr>
              <a:tr h="497180">
                <a:tc>
                  <a:txBody>
                    <a:bodyPr/>
                    <a:lstStyle/>
                    <a:p>
                      <a:pPr>
                        <a:buNone/>
                      </a:pPr>
                      <a:r>
                        <a:rPr lang="pt-BR" sz="1100" dirty="0">
                          <a:solidFill>
                            <a:srgbClr val="E0375F"/>
                          </a:solidFill>
                          <a:latin typeface="Roboto" panose="02000000000000000000" pitchFamily="2" charset="0"/>
                          <a:ea typeface="Roboto" panose="02000000000000000000" pitchFamily="2" charset="0"/>
                          <a:cs typeface="Roboto" panose="02000000000000000000" pitchFamily="2" charset="0"/>
                        </a:rPr>
                        <a:t>8º</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LLaMA 3 70B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Meta</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70B</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8.000 tokens</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82% (MMLU)</a:t>
                      </a:r>
                    </a:p>
                  </a:txBody>
                  <a:tcPr marL="40667" marR="40667" marT="20333" marB="20333" anchor="ctr">
                    <a:lnL>
                      <a:noFill/>
                    </a:lnL>
                    <a:lnR>
                      <a:noFill/>
                    </a:lnR>
                    <a:lnT>
                      <a:noFill/>
                    </a:lnT>
                    <a:lnB>
                      <a:noFill/>
                    </a:lnB>
                    <a:noFill/>
                  </a:tcPr>
                </a:tc>
                <a:tc>
                  <a:txBody>
                    <a:bodyPr/>
                    <a:lstStyle/>
                    <a:p>
                      <a:pPr>
                        <a:buNone/>
                      </a:pPr>
                      <a:r>
                        <a:rPr lang="pt-BR" sz="1100">
                          <a:solidFill>
                            <a:srgbClr val="94A2AC"/>
                          </a:solidFill>
                          <a:latin typeface="Roboto" panose="02000000000000000000" pitchFamily="2" charset="0"/>
                          <a:ea typeface="Roboto" panose="02000000000000000000" pitchFamily="2" charset="0"/>
                          <a:cs typeface="Roboto" panose="02000000000000000000" pitchFamily="2" charset="0"/>
                        </a:rPr>
                        <a:t>Não divulgado</a:t>
                      </a:r>
                    </a:p>
                  </a:txBody>
                  <a:tcPr marL="40667" marR="40667" marT="20333" marB="20333" anchor="ctr">
                    <a:lnL>
                      <a:noFill/>
                    </a:lnL>
                    <a:lnR>
                      <a:noFill/>
                    </a:lnR>
                    <a:lnT>
                      <a:noFill/>
                    </a:lnT>
                    <a:lnB>
                      <a:noFill/>
                    </a:lnB>
                    <a:noFill/>
                  </a:tcPr>
                </a:tc>
                <a:tc>
                  <a:txBody>
                    <a:bodyPr/>
                    <a:lstStyle/>
                    <a:p>
                      <a:pPr>
                        <a:buNone/>
                      </a:pPr>
                      <a:r>
                        <a:rPr lang="pt-BR" sz="1100" dirty="0">
                          <a:solidFill>
                            <a:srgbClr val="94A2AC"/>
                          </a:solidFill>
                          <a:latin typeface="Roboto" panose="02000000000000000000" pitchFamily="2" charset="0"/>
                          <a:ea typeface="Roboto" panose="02000000000000000000" pitchFamily="2" charset="0"/>
                          <a:cs typeface="Roboto" panose="02000000000000000000" pitchFamily="2" charset="0"/>
                        </a:rPr>
                        <a:t>Modelo de código aberto com bom desempenho geral</a:t>
                      </a:r>
                    </a:p>
                  </a:txBody>
                  <a:tcPr marL="40667" marR="40667" marT="20333" marB="20333" anchor="ctr">
                    <a:lnL>
                      <a:noFill/>
                    </a:lnL>
                    <a:lnR>
                      <a:noFill/>
                    </a:lnR>
                    <a:lnT>
                      <a:noFill/>
                    </a:lnT>
                    <a:lnB>
                      <a:noFill/>
                    </a:lnB>
                    <a:noFill/>
                  </a:tcPr>
                </a:tc>
                <a:extLst>
                  <a:ext uri="{0D108BD9-81ED-4DB2-BD59-A6C34878D82A}">
                    <a16:rowId xmlns:a16="http://schemas.microsoft.com/office/drawing/2014/main" val="1082252236"/>
                  </a:ext>
                </a:extLst>
              </a:tr>
            </a:tbl>
          </a:graphicData>
        </a:graphic>
      </p:graphicFrame>
      <p:sp>
        <p:nvSpPr>
          <p:cNvPr id="4" name="CaixaDeTexto 3">
            <a:extLst>
              <a:ext uri="{FF2B5EF4-FFF2-40B4-BE49-F238E27FC236}">
                <a16:creationId xmlns:a16="http://schemas.microsoft.com/office/drawing/2014/main" id="{FE520920-5D58-DB0B-6AD7-E426B6381A92}"/>
              </a:ext>
            </a:extLst>
          </p:cNvPr>
          <p:cNvSpPr txBox="1"/>
          <p:nvPr/>
        </p:nvSpPr>
        <p:spPr>
          <a:xfrm>
            <a:off x="116958" y="5757879"/>
            <a:ext cx="11812772" cy="461665"/>
          </a:xfrm>
          <a:prstGeom prst="rect">
            <a:avLst/>
          </a:prstGeom>
          <a:noFill/>
        </p:spPr>
        <p:txBody>
          <a:bodyPr wrap="square">
            <a:spAutoFit/>
          </a:bodyPr>
          <a:lstStyle/>
          <a:p>
            <a:r>
              <a:rPr lang="pt-BR" sz="1200" b="1" dirty="0">
                <a:solidFill>
                  <a:srgbClr val="94A2AC"/>
                </a:solidFill>
                <a:latin typeface="Roboto" panose="02000000000000000000" pitchFamily="2" charset="0"/>
                <a:ea typeface="Roboto" panose="02000000000000000000" pitchFamily="2" charset="0"/>
                <a:cs typeface="Roboto" panose="02000000000000000000" pitchFamily="2" charset="0"/>
              </a:rPr>
              <a:t>Desempenho Geral</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Refere-se à média de acertos em benchmarks padronizados, como MMLU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Massive</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Multitask</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Language</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Understanding</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e AIME (American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Invitational</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Mathematics</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 </a:t>
            </a:r>
            <a:r>
              <a:rPr lang="pt-BR" sz="1200" dirty="0" err="1">
                <a:solidFill>
                  <a:srgbClr val="94A2AC"/>
                </a:solidFill>
                <a:latin typeface="Roboto" panose="02000000000000000000" pitchFamily="2" charset="0"/>
                <a:ea typeface="Roboto" panose="02000000000000000000" pitchFamily="2" charset="0"/>
                <a:cs typeface="Roboto" panose="02000000000000000000" pitchFamily="2" charset="0"/>
              </a:rPr>
              <a:t>Examination</a:t>
            </a:r>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a:t>
            </a:r>
          </a:p>
        </p:txBody>
      </p:sp>
      <p:sp>
        <p:nvSpPr>
          <p:cNvPr id="8" name="CaixaDeTexto 7">
            <a:extLst>
              <a:ext uri="{FF2B5EF4-FFF2-40B4-BE49-F238E27FC236}">
                <a16:creationId xmlns:a16="http://schemas.microsoft.com/office/drawing/2014/main" id="{B04E48FB-0B8B-B167-C4DF-D0BD4C3F17B9}"/>
              </a:ext>
            </a:extLst>
          </p:cNvPr>
          <p:cNvSpPr txBox="1"/>
          <p:nvPr/>
        </p:nvSpPr>
        <p:spPr>
          <a:xfrm>
            <a:off x="280416" y="917483"/>
            <a:ext cx="11631168" cy="461665"/>
          </a:xfrm>
          <a:prstGeom prst="rect">
            <a:avLst/>
          </a:prstGeom>
          <a:noFill/>
        </p:spPr>
        <p:txBody>
          <a:bodyPr wrap="square">
            <a:spAutoFit/>
          </a:bodyPr>
          <a:lstStyle/>
          <a:p>
            <a:r>
              <a:rPr lang="pt-BR" sz="1200" dirty="0">
                <a:solidFill>
                  <a:srgbClr val="94A2AC"/>
                </a:solidFill>
                <a:latin typeface="Roboto" panose="02000000000000000000" pitchFamily="2" charset="0"/>
                <a:ea typeface="Roboto" panose="02000000000000000000" pitchFamily="2" charset="0"/>
                <a:cs typeface="Roboto" panose="02000000000000000000" pitchFamily="2" charset="0"/>
              </a:rPr>
              <a:t>O ranking considerou principalmente precisão geral em benchmarks padronizados, capacidades multimodais, janela de contexto disponível e velocidade na geração de respostas.</a:t>
            </a:r>
          </a:p>
        </p:txBody>
      </p:sp>
    </p:spTree>
    <p:extLst>
      <p:ext uri="{BB962C8B-B14F-4D97-AF65-F5344CB8AC3E}">
        <p14:creationId xmlns:p14="http://schemas.microsoft.com/office/powerpoint/2010/main" val="227595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
          <p:cNvCxnSpPr/>
          <p:nvPr/>
        </p:nvCxnSpPr>
        <p:spPr>
          <a:xfrm>
            <a:off x="5912170" y="4436957"/>
            <a:ext cx="367660" cy="0"/>
          </a:xfrm>
          <a:prstGeom prst="straightConnector1">
            <a:avLst/>
          </a:prstGeom>
          <a:noFill/>
          <a:ln w="50800" cap="flat" cmpd="sng">
            <a:solidFill>
              <a:srgbClr val="ED145B"/>
            </a:solidFill>
            <a:prstDash val="solid"/>
            <a:round/>
            <a:headEnd type="none" w="sm" len="sm"/>
            <a:tailEnd type="none" w="sm" len="sm"/>
          </a:ln>
        </p:spPr>
      </p:cxnSp>
      <p:pic>
        <p:nvPicPr>
          <p:cNvPr id="191" name="Google Shape;191;p3"/>
          <p:cNvPicPr preferRelativeResize="0"/>
          <p:nvPr/>
        </p:nvPicPr>
        <p:blipFill rotWithShape="1">
          <a:blip r:embed="rId3">
            <a:alphaModFix/>
          </a:blip>
          <a:srcRect/>
          <a:stretch/>
        </p:blipFill>
        <p:spPr>
          <a:xfrm>
            <a:off x="6009920" y="5848222"/>
            <a:ext cx="172194" cy="660688"/>
          </a:xfrm>
          <a:prstGeom prst="rect">
            <a:avLst/>
          </a:prstGeom>
          <a:noFill/>
          <a:ln>
            <a:noFill/>
          </a:ln>
        </p:spPr>
      </p:pic>
      <p:pic>
        <p:nvPicPr>
          <p:cNvPr id="1026" name="Picture 2">
            <a:extLst>
              <a:ext uri="{FF2B5EF4-FFF2-40B4-BE49-F238E27FC236}">
                <a16:creationId xmlns:a16="http://schemas.microsoft.com/office/drawing/2014/main" id="{D2D29598-A282-9448-F20E-5AC9C3915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282" y="2533910"/>
            <a:ext cx="2989435" cy="179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0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3E7368C2-F1D2-4361-6F19-319E69AA0A53}"/>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7A6C0242-3DE0-DC59-1B80-4B4AA502AA1C}"/>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dirty="0">
                <a:solidFill>
                  <a:srgbClr val="94A2AC"/>
                </a:solidFill>
                <a:latin typeface="Roboto"/>
                <a:ea typeface="Roboto"/>
                <a:cs typeface="Roboto"/>
                <a:sym typeface="Roboto"/>
              </a:rPr>
              <a:t>MODELOS DE </a:t>
            </a:r>
            <a:r>
              <a:rPr lang="pt-BR" sz="2800" b="1" dirty="0">
                <a:solidFill>
                  <a:srgbClr val="E0375F"/>
                </a:solidFill>
                <a:latin typeface="Roboto"/>
                <a:ea typeface="Roboto"/>
                <a:cs typeface="Roboto"/>
                <a:sym typeface="Roboto"/>
              </a:rPr>
              <a:t>BASE</a:t>
            </a:r>
            <a:endParaRPr dirty="0"/>
          </a:p>
        </p:txBody>
      </p:sp>
      <p:pic>
        <p:nvPicPr>
          <p:cNvPr id="5" name="Imagem 4">
            <a:extLst>
              <a:ext uri="{FF2B5EF4-FFF2-40B4-BE49-F238E27FC236}">
                <a16:creationId xmlns:a16="http://schemas.microsoft.com/office/drawing/2014/main" id="{BDBBE6B0-44EF-CD46-B97F-692ADF017517}"/>
              </a:ext>
            </a:extLst>
          </p:cNvPr>
          <p:cNvPicPr>
            <a:picLocks noChangeAspect="1"/>
          </p:cNvPicPr>
          <p:nvPr/>
        </p:nvPicPr>
        <p:blipFill>
          <a:blip r:embed="rId3"/>
          <a:stretch>
            <a:fillRect/>
          </a:stretch>
        </p:blipFill>
        <p:spPr>
          <a:xfrm>
            <a:off x="822434" y="1220094"/>
            <a:ext cx="10223939" cy="5254068"/>
          </a:xfrm>
          <a:prstGeom prst="rect">
            <a:avLst/>
          </a:prstGeom>
        </p:spPr>
      </p:pic>
    </p:spTree>
    <p:extLst>
      <p:ext uri="{BB962C8B-B14F-4D97-AF65-F5344CB8AC3E}">
        <p14:creationId xmlns:p14="http://schemas.microsoft.com/office/powerpoint/2010/main" val="364514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3DF7F6D6-2FF5-2CE5-417B-DAB2D15BE0C0}"/>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AD4361A2-07AC-DBCC-C2B7-24F7840729C2}"/>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ACESSO</a:t>
            </a:r>
            <a:r>
              <a:rPr lang="pt-BR" sz="2800" dirty="0">
                <a:solidFill>
                  <a:srgbClr val="94A2AC"/>
                </a:solidFill>
                <a:latin typeface="Roboto"/>
                <a:ea typeface="Roboto"/>
                <a:cs typeface="Roboto"/>
                <a:sym typeface="Roboto"/>
              </a:rPr>
              <a:t> AOS MODELOS DE BASE</a:t>
            </a:r>
            <a:endParaRPr dirty="0"/>
          </a:p>
        </p:txBody>
      </p:sp>
      <p:sp>
        <p:nvSpPr>
          <p:cNvPr id="2" name="Google Shape;307;p14">
            <a:extLst>
              <a:ext uri="{FF2B5EF4-FFF2-40B4-BE49-F238E27FC236}">
                <a16:creationId xmlns:a16="http://schemas.microsoft.com/office/drawing/2014/main" id="{1D053BEF-E3D7-BBAA-4DAF-4EF29015D571}"/>
              </a:ext>
            </a:extLst>
          </p:cNvPr>
          <p:cNvSpPr txBox="1"/>
          <p:nvPr/>
        </p:nvSpPr>
        <p:spPr>
          <a:xfrm>
            <a:off x="280416" y="1065317"/>
            <a:ext cx="9273488" cy="2862282"/>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2000" dirty="0">
                <a:solidFill>
                  <a:srgbClr val="94A2AC"/>
                </a:solidFill>
                <a:latin typeface="Roboto"/>
                <a:ea typeface="Roboto"/>
                <a:cs typeface="Roboto"/>
                <a:sym typeface="Roboto"/>
              </a:rPr>
              <a:t>A AWS oferece tanto os modelos próprios (Titan) quanto outros no modelo de Marketplace que já existe na plataforma para outros serviços.</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2000" dirty="0">
                <a:solidFill>
                  <a:srgbClr val="94A2AC"/>
                </a:solidFill>
                <a:latin typeface="Roboto"/>
                <a:ea typeface="Roboto"/>
                <a:cs typeface="Roboto"/>
                <a:sym typeface="Roboto"/>
              </a:rPr>
              <a:t>Para utilizar os modelos de outros fornecedores, como </a:t>
            </a:r>
            <a:r>
              <a:rPr lang="pt-BR" sz="2000" dirty="0" err="1">
                <a:solidFill>
                  <a:srgbClr val="94A2AC"/>
                </a:solidFill>
                <a:latin typeface="Roboto"/>
                <a:ea typeface="Roboto"/>
                <a:cs typeface="Roboto"/>
                <a:sym typeface="Roboto"/>
              </a:rPr>
              <a:t>Anthropic</a:t>
            </a:r>
            <a:r>
              <a:rPr lang="pt-BR" sz="2000" dirty="0">
                <a:solidFill>
                  <a:srgbClr val="94A2AC"/>
                </a:solidFill>
                <a:latin typeface="Roboto"/>
                <a:ea typeface="Roboto"/>
                <a:cs typeface="Roboto"/>
                <a:sym typeface="Roboto"/>
              </a:rPr>
              <a:t>, AI21, etc. é necessário solicitação prévia que dependendo do modelo é liberado imediatamente.</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lang="pt-BR" sz="2000" dirty="0">
                <a:solidFill>
                  <a:srgbClr val="94A2AC"/>
                </a:solidFill>
                <a:latin typeface="Roboto"/>
                <a:ea typeface="Roboto"/>
                <a:cs typeface="Roboto"/>
                <a:sym typeface="Roboto"/>
              </a:rPr>
              <a:t>Para acessar as permissões, conceder ou revogar vá em “Acesso a modelo”, no painel à esquerda da plataforma.</a:t>
            </a:r>
            <a:endParaRPr kumimoji="0" lang="pt-BR" sz="2000" b="0" i="0" u="none" strike="noStrike" kern="0" cap="none" spc="0" normalizeH="0" baseline="0" noProof="0" dirty="0">
              <a:ln>
                <a:noFill/>
              </a:ln>
              <a:solidFill>
                <a:srgbClr val="94A2AC"/>
              </a:solidFill>
              <a:effectLst/>
              <a:uLnTx/>
              <a:uFillTx/>
              <a:latin typeface="Roboto"/>
              <a:ea typeface="Roboto"/>
              <a:cs typeface="Roboto"/>
              <a:sym typeface="Roboto"/>
            </a:endParaRPr>
          </a:p>
        </p:txBody>
      </p:sp>
      <p:pic>
        <p:nvPicPr>
          <p:cNvPr id="3" name="Imagem 2">
            <a:extLst>
              <a:ext uri="{FF2B5EF4-FFF2-40B4-BE49-F238E27FC236}">
                <a16:creationId xmlns:a16="http://schemas.microsoft.com/office/drawing/2014/main" id="{AB84CA7C-06DE-49BE-3F1D-F9DD522EF40F}"/>
              </a:ext>
            </a:extLst>
          </p:cNvPr>
          <p:cNvPicPr>
            <a:picLocks noChangeAspect="1"/>
          </p:cNvPicPr>
          <p:nvPr/>
        </p:nvPicPr>
        <p:blipFill>
          <a:blip r:embed="rId3"/>
          <a:stretch>
            <a:fillRect/>
          </a:stretch>
        </p:blipFill>
        <p:spPr>
          <a:xfrm>
            <a:off x="9851311" y="0"/>
            <a:ext cx="2340689" cy="6858000"/>
          </a:xfrm>
          <a:prstGeom prst="rect">
            <a:avLst/>
          </a:prstGeom>
        </p:spPr>
      </p:pic>
      <p:sp>
        <p:nvSpPr>
          <p:cNvPr id="4" name="Retângulo 3">
            <a:extLst>
              <a:ext uri="{FF2B5EF4-FFF2-40B4-BE49-F238E27FC236}">
                <a16:creationId xmlns:a16="http://schemas.microsoft.com/office/drawing/2014/main" id="{E330ECAC-370F-36AA-AE47-5110D8738A3E}"/>
              </a:ext>
            </a:extLst>
          </p:cNvPr>
          <p:cNvSpPr/>
          <p:nvPr/>
        </p:nvSpPr>
        <p:spPr>
          <a:xfrm>
            <a:off x="9974317" y="5686097"/>
            <a:ext cx="1082566" cy="274751"/>
          </a:xfrm>
          <a:prstGeom prst="rect">
            <a:avLst/>
          </a:prstGeom>
          <a:noFill/>
          <a:ln>
            <a:solidFill>
              <a:srgbClr val="E037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000" dirty="0">
              <a:latin typeface="Roboto" panose="02000000000000000000" pitchFamily="2" charset="0"/>
              <a:ea typeface="Roboto" panose="02000000000000000000" pitchFamily="2" charset="0"/>
              <a:cs typeface="Roboto" panose="02000000000000000000" pitchFamily="2" charset="0"/>
            </a:endParaRPr>
          </a:p>
        </p:txBody>
      </p:sp>
      <p:cxnSp>
        <p:nvCxnSpPr>
          <p:cNvPr id="7" name="Conector em Curva 6">
            <a:extLst>
              <a:ext uri="{FF2B5EF4-FFF2-40B4-BE49-F238E27FC236}">
                <a16:creationId xmlns:a16="http://schemas.microsoft.com/office/drawing/2014/main" id="{9BDF188D-DB28-64A2-58EA-999910E3F47C}"/>
              </a:ext>
            </a:extLst>
          </p:cNvPr>
          <p:cNvCxnSpPr>
            <a:cxnSpLocks/>
            <a:stCxn id="8" idx="2"/>
            <a:endCxn id="4" idx="1"/>
          </p:cNvCxnSpPr>
          <p:nvPr/>
        </p:nvCxnSpPr>
        <p:spPr>
          <a:xfrm rot="16200000" flipH="1">
            <a:off x="7549577" y="3398733"/>
            <a:ext cx="2189522" cy="2659958"/>
          </a:xfrm>
          <a:prstGeom prst="curvedConnector2">
            <a:avLst/>
          </a:prstGeom>
          <a:ln w="38100">
            <a:solidFill>
              <a:srgbClr val="E0375F"/>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553EE004-EA1E-4B70-3611-16739D0F36C4}"/>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4220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a:extLst>
            <a:ext uri="{FF2B5EF4-FFF2-40B4-BE49-F238E27FC236}">
              <a16:creationId xmlns:a16="http://schemas.microsoft.com/office/drawing/2014/main" id="{6CC241BF-4372-B3FD-3C5B-21FC13B44EDA}"/>
            </a:ext>
          </a:extLst>
        </p:cNvPr>
        <p:cNvGrpSpPr/>
        <p:nvPr/>
      </p:nvGrpSpPr>
      <p:grpSpPr>
        <a:xfrm>
          <a:off x="0" y="0"/>
          <a:ext cx="0" cy="0"/>
          <a:chOff x="0" y="0"/>
          <a:chExt cx="0" cy="0"/>
        </a:xfrm>
      </p:grpSpPr>
      <p:sp>
        <p:nvSpPr>
          <p:cNvPr id="242" name="Google Shape;242;p9">
            <a:extLst>
              <a:ext uri="{FF2B5EF4-FFF2-40B4-BE49-F238E27FC236}">
                <a16:creationId xmlns:a16="http://schemas.microsoft.com/office/drawing/2014/main" id="{D7B68473-BD31-F60B-3D52-51223CCA34C8}"/>
              </a:ext>
            </a:extLst>
          </p:cNvPr>
          <p:cNvSpPr txBox="1">
            <a:spLocks noGrp="1"/>
          </p:cNvSpPr>
          <p:nvPr>
            <p:ph type="title"/>
          </p:nvPr>
        </p:nvSpPr>
        <p:spPr>
          <a:xfrm>
            <a:off x="280416" y="268225"/>
            <a:ext cx="10515600" cy="5730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0375F"/>
              </a:buClr>
              <a:buSzPts val="2800"/>
              <a:buFont typeface="Roboto"/>
              <a:buNone/>
            </a:pPr>
            <a:r>
              <a:rPr lang="pt-BR" sz="2800" b="1" dirty="0">
                <a:solidFill>
                  <a:srgbClr val="E0375F"/>
                </a:solidFill>
                <a:latin typeface="Roboto"/>
                <a:ea typeface="Roboto"/>
                <a:cs typeface="Roboto"/>
                <a:sym typeface="Roboto"/>
              </a:rPr>
              <a:t>ACESSO</a:t>
            </a:r>
            <a:r>
              <a:rPr lang="pt-BR" sz="2800" dirty="0">
                <a:solidFill>
                  <a:srgbClr val="94A2AC"/>
                </a:solidFill>
                <a:latin typeface="Roboto"/>
                <a:ea typeface="Roboto"/>
                <a:cs typeface="Roboto"/>
                <a:sym typeface="Roboto"/>
              </a:rPr>
              <a:t> AOS MODELOS DE BASE</a:t>
            </a:r>
            <a:endParaRPr dirty="0"/>
          </a:p>
        </p:txBody>
      </p:sp>
      <p:sp>
        <p:nvSpPr>
          <p:cNvPr id="8" name="Retângulo 7">
            <a:extLst>
              <a:ext uri="{FF2B5EF4-FFF2-40B4-BE49-F238E27FC236}">
                <a16:creationId xmlns:a16="http://schemas.microsoft.com/office/drawing/2014/main" id="{6ECE35F4-E6B7-57AD-B642-01091CAB6C1A}"/>
              </a:ext>
            </a:extLst>
          </p:cNvPr>
          <p:cNvSpPr/>
          <p:nvPr/>
        </p:nvSpPr>
        <p:spPr>
          <a:xfrm>
            <a:off x="7189076" y="3224048"/>
            <a:ext cx="250566" cy="409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DF640859-AC1A-E385-4DAB-8362C9EA1BE3}"/>
              </a:ext>
            </a:extLst>
          </p:cNvPr>
          <p:cNvPicPr>
            <a:picLocks noChangeAspect="1"/>
          </p:cNvPicPr>
          <p:nvPr/>
        </p:nvPicPr>
        <p:blipFill>
          <a:blip r:embed="rId3"/>
          <a:stretch>
            <a:fillRect/>
          </a:stretch>
        </p:blipFill>
        <p:spPr>
          <a:xfrm>
            <a:off x="1452685" y="2201728"/>
            <a:ext cx="9419897" cy="4656272"/>
          </a:xfrm>
          <a:prstGeom prst="rect">
            <a:avLst/>
          </a:prstGeom>
        </p:spPr>
      </p:pic>
      <p:sp>
        <p:nvSpPr>
          <p:cNvPr id="6" name="Google Shape;307;p14">
            <a:extLst>
              <a:ext uri="{FF2B5EF4-FFF2-40B4-BE49-F238E27FC236}">
                <a16:creationId xmlns:a16="http://schemas.microsoft.com/office/drawing/2014/main" id="{EC526713-9D00-AFC2-06C4-2D89420769AC}"/>
              </a:ext>
            </a:extLst>
          </p:cNvPr>
          <p:cNvSpPr txBox="1"/>
          <p:nvPr/>
        </p:nvSpPr>
        <p:spPr>
          <a:xfrm>
            <a:off x="280415" y="1065317"/>
            <a:ext cx="11764439" cy="830956"/>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0" u="none" strike="noStrike" kern="0" cap="none" spc="0" normalizeH="0" baseline="0" noProof="0" dirty="0">
                <a:ln>
                  <a:noFill/>
                </a:ln>
                <a:solidFill>
                  <a:srgbClr val="94A2AC"/>
                </a:solidFill>
                <a:effectLst/>
                <a:uLnTx/>
                <a:uFillTx/>
                <a:latin typeface="Roboto"/>
                <a:ea typeface="Roboto"/>
                <a:cs typeface="Roboto"/>
                <a:sym typeface="Roboto"/>
              </a:rPr>
              <a:t>Antes de liberar acessos do IAM, o modelo precisa ser contratado pelo Marketplace. </a:t>
            </a:r>
            <a:r>
              <a:rPr kumimoji="0" lang="pt-BR" sz="1600" b="0" i="0" u="none" strike="noStrike" kern="0" cap="none" spc="0" normalizeH="0" baseline="0" noProof="0" dirty="0" err="1">
                <a:ln>
                  <a:noFill/>
                </a:ln>
                <a:solidFill>
                  <a:srgbClr val="94A2AC"/>
                </a:solidFill>
                <a:effectLst/>
                <a:uLnTx/>
                <a:uFillTx/>
                <a:latin typeface="Roboto"/>
                <a:ea typeface="Roboto"/>
                <a:cs typeface="Roboto"/>
                <a:sym typeface="Roboto"/>
              </a:rPr>
              <a:t>Ess</a:t>
            </a:r>
            <a:r>
              <a:rPr lang="pt-BR" sz="1600" dirty="0">
                <a:solidFill>
                  <a:srgbClr val="94A2AC"/>
                </a:solidFill>
                <a:latin typeface="Roboto"/>
                <a:ea typeface="Roboto"/>
                <a:cs typeface="Roboto"/>
                <a:sym typeface="Roboto"/>
              </a:rPr>
              <a:t>a contratação é ativada pela liberação de acesso abaixo. </a:t>
            </a:r>
          </a:p>
          <a:p>
            <a:pPr marL="0" marR="0" lvl="0" indent="0" algn="just" defTabSz="914400" rtl="0" eaLnBrk="1" fontAlgn="auto" latinLnBrk="0" hangingPunct="1">
              <a:lnSpc>
                <a:spcPct val="100000"/>
              </a:lnSpc>
              <a:spcBef>
                <a:spcPts val="0"/>
              </a:spcBef>
              <a:spcAft>
                <a:spcPts val="0"/>
              </a:spcAft>
              <a:buClr>
                <a:srgbClr val="94A2AC"/>
              </a:buClr>
              <a:buSzPts val="2400"/>
              <a:buFont typeface="Arial"/>
              <a:buNone/>
              <a:tabLst/>
              <a:defRPr/>
            </a:pPr>
            <a:r>
              <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rPr>
              <a:t>A precificação é por uso de token, comum de mercado </a:t>
            </a:r>
            <a:r>
              <a:rPr lang="pt-BR" sz="1600" i="1" dirty="0">
                <a:solidFill>
                  <a:srgbClr val="94A2AC"/>
                </a:solidFill>
                <a:latin typeface="Roboto"/>
                <a:ea typeface="Roboto"/>
                <a:cs typeface="Roboto"/>
                <a:sym typeface="Roboto"/>
              </a:rPr>
              <a:t>começado pela </a:t>
            </a:r>
            <a:r>
              <a:rPr lang="pt-BR" sz="1600" i="1" dirty="0" err="1">
                <a:solidFill>
                  <a:srgbClr val="94A2AC"/>
                </a:solidFill>
                <a:latin typeface="Roboto"/>
                <a:ea typeface="Roboto"/>
                <a:cs typeface="Roboto"/>
                <a:sym typeface="Roboto"/>
              </a:rPr>
              <a:t>OpenAI</a:t>
            </a:r>
            <a:r>
              <a:rPr lang="pt-BR" sz="1600" i="1" dirty="0">
                <a:solidFill>
                  <a:srgbClr val="94A2AC"/>
                </a:solidFill>
                <a:latin typeface="Roboto"/>
                <a:ea typeface="Roboto"/>
                <a:cs typeface="Roboto"/>
                <a:sym typeface="Roboto"/>
              </a:rPr>
              <a:t>.</a:t>
            </a:r>
            <a:endParaRPr kumimoji="0" lang="pt-BR" sz="1600" b="0" i="1" u="none" strike="noStrike" kern="0" cap="none" spc="0" normalizeH="0" baseline="0" noProof="0" dirty="0">
              <a:ln>
                <a:noFill/>
              </a:ln>
              <a:solidFill>
                <a:srgbClr val="94A2AC"/>
              </a:solidFill>
              <a:effectLst/>
              <a:uLnTx/>
              <a:uFillTx/>
              <a:latin typeface="Roboto"/>
              <a:ea typeface="Roboto"/>
              <a:cs typeface="Roboto"/>
              <a:sym typeface="Roboto"/>
            </a:endParaRPr>
          </a:p>
        </p:txBody>
      </p:sp>
    </p:spTree>
    <p:extLst>
      <p:ext uri="{BB962C8B-B14F-4D97-AF65-F5344CB8AC3E}">
        <p14:creationId xmlns:p14="http://schemas.microsoft.com/office/powerpoint/2010/main" val="180497910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ema do Offic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AF3888316C004DAC04A977ABB073CE" ma:contentTypeVersion="12" ma:contentTypeDescription="Crie um novo documento." ma:contentTypeScope="" ma:versionID="c102a9f708dd67221e80e037e7480352">
  <xsd:schema xmlns:xsd="http://www.w3.org/2001/XMLSchema" xmlns:xs="http://www.w3.org/2001/XMLSchema" xmlns:p="http://schemas.microsoft.com/office/2006/metadata/properties" xmlns:ns2="fc20d9d5-71c0-430e-9277-0f51242b6512" xmlns:ns3="76c86a3d-88e1-42b4-9adb-5534142fdd16" targetNamespace="http://schemas.microsoft.com/office/2006/metadata/properties" ma:root="true" ma:fieldsID="7677e25eaaf528df944645a0ef237877" ns2:_="" ns3:_="">
    <xsd:import namespace="fc20d9d5-71c0-430e-9277-0f51242b6512"/>
    <xsd:import namespace="76c86a3d-88e1-42b4-9adb-5534142fd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0d9d5-71c0-430e-9277-0f51242b65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c86a3d-88e1-42b4-9adb-5534142fdd1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59bdb4a-a20a-41da-931b-6f81c95a5887}" ma:internalName="TaxCatchAll" ma:showField="CatchAllData" ma:web="76c86a3d-88e1-42b4-9adb-5534142fd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6c86a3d-88e1-42b4-9adb-5534142fdd16" xsi:nil="true"/>
    <lcf76f155ced4ddcb4097134ff3c332f xmlns="fc20d9d5-71c0-430e-9277-0f51242b65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F1C2DA-035A-445C-A771-B7BE9C50C710}"/>
</file>

<file path=customXml/itemProps2.xml><?xml version="1.0" encoding="utf-8"?>
<ds:datastoreItem xmlns:ds="http://schemas.openxmlformats.org/officeDocument/2006/customXml" ds:itemID="{542E60D8-9CA2-4395-A155-ACF0045860B8}"/>
</file>

<file path=customXml/itemProps3.xml><?xml version="1.0" encoding="utf-8"?>
<ds:datastoreItem xmlns:ds="http://schemas.openxmlformats.org/officeDocument/2006/customXml" ds:itemID="{40D103C3-4B89-4054-82BB-B15490E8D725}"/>
</file>

<file path=docProps/app.xml><?xml version="1.0" encoding="utf-8"?>
<Properties xmlns="http://schemas.openxmlformats.org/officeDocument/2006/extended-properties" xmlns:vt="http://schemas.openxmlformats.org/officeDocument/2006/docPropsVTypes">
  <TotalTime>39045</TotalTime>
  <Words>3938</Words>
  <Application>Microsoft Macintosh PowerPoint</Application>
  <PresentationFormat>Widescreen</PresentationFormat>
  <Paragraphs>447</Paragraphs>
  <Slides>33</Slides>
  <Notes>32</Notes>
  <HiddenSlides>0</HiddenSlides>
  <MMClips>0</MMClips>
  <ScaleCrop>false</ScaleCrop>
  <HeadingPairs>
    <vt:vector size="6" baseType="variant">
      <vt:variant>
        <vt:lpstr>Fontes usadas</vt:lpstr>
      </vt:variant>
      <vt:variant>
        <vt:i4>6</vt:i4>
      </vt:variant>
      <vt:variant>
        <vt:lpstr>Tema</vt:lpstr>
      </vt:variant>
      <vt:variant>
        <vt:i4>3</vt:i4>
      </vt:variant>
      <vt:variant>
        <vt:lpstr>Títulos de slides</vt:lpstr>
      </vt:variant>
      <vt:variant>
        <vt:i4>33</vt:i4>
      </vt:variant>
    </vt:vector>
  </HeadingPairs>
  <TitlesOfParts>
    <vt:vector size="42" baseType="lpstr">
      <vt:lpstr>Roboto</vt:lpstr>
      <vt:lpstr>Arial</vt:lpstr>
      <vt:lpstr>Menlo</vt:lpstr>
      <vt:lpstr>Calibri</vt:lpstr>
      <vt:lpstr>Roboto Thin</vt:lpstr>
      <vt:lpstr>Courier New</vt:lpstr>
      <vt:lpstr>1_Office Theme</vt:lpstr>
      <vt:lpstr>Office Theme</vt:lpstr>
      <vt:lpstr>2_Office Theme</vt:lpstr>
      <vt:lpstr>Apresentação do PowerPoint</vt:lpstr>
      <vt:lpstr>Apresentação do PowerPoint</vt:lpstr>
      <vt:lpstr>MODELO GPT</vt:lpstr>
      <vt:lpstr>O QUE A AVALIR NUM MODELO GPT?</vt:lpstr>
      <vt:lpstr>RANKING DOS PRINCIPAIS MODELOS</vt:lpstr>
      <vt:lpstr>Apresentação do PowerPoint</vt:lpstr>
      <vt:lpstr>MODELOS DE BASE</vt:lpstr>
      <vt:lpstr>ACESSO AOS MODELOS DE BASE</vt:lpstr>
      <vt:lpstr>ACESSO AOS MODELOS DE BASE</vt:lpstr>
      <vt:lpstr>PLAYGROUNDS DE MODELOS DE IMAGEM</vt:lpstr>
      <vt:lpstr>PLAYGROUNDS DE MODELOS DE IMAGEM</vt:lpstr>
      <vt:lpstr>PLAYGROUNDS DE MODELOS DE IMAGEM</vt:lpstr>
      <vt:lpstr>PLAYGROUNDS DE MODELOS DE TEXTO</vt:lpstr>
      <vt:lpstr>PLAYGROUNDS DE MODELOS DE TEXTO</vt:lpstr>
      <vt:lpstr>PLAYGROUNDS DE MODELOS DE TEXTO</vt:lpstr>
      <vt:lpstr>UTILIZANDO BEDROCK COM O SDK</vt:lpstr>
      <vt:lpstr>UTILIZANDO GERAÇÃO DE IMAGEM COM O SDK</vt:lpstr>
      <vt:lpstr>UTILIZANDO GERAÇÃO DE IMAGEM COM O SDK</vt:lpstr>
      <vt:lpstr>UTILIZANDO GERAÇÃO DE TEXTO COM O SDK</vt:lpstr>
      <vt:lpstr>UTILIZANDO GERAÇÃO DE TEXTO COM O SDK</vt:lpstr>
      <vt:lpstr>Apresentação do PowerPoint</vt:lpstr>
      <vt:lpstr>PLATAFORMA OPENAI</vt:lpstr>
      <vt:lpstr>MODELOS DE BASE: GPT4</vt:lpstr>
      <vt:lpstr>MODELOS DE BASE: GPT3</vt:lpstr>
      <vt:lpstr>O QUE É UM TOKEN?</vt:lpstr>
      <vt:lpstr>ACESSO PROGRAMÁTICO</vt:lpstr>
      <vt:lpstr>PROMPT ENGINEERING</vt:lpstr>
      <vt:lpstr>INTELLIGENT APPS</vt:lpstr>
      <vt:lpstr>UTILIZANDO API DO OPENAI</vt:lpstr>
      <vt:lpstr>UTILIZANDO API DO OPENAI</vt:lpstr>
      <vt:lpstr>UTILIZANDO API DO OPENAI</vt:lpstr>
      <vt:lpstr>PARA SABER MAIS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Masi Martins</dc:creator>
  <cp:lastModifiedBy>Michel Fernandes</cp:lastModifiedBy>
  <cp:revision>72</cp:revision>
  <dcterms:created xsi:type="dcterms:W3CDTF">2016-06-16T19:36:42Z</dcterms:created>
  <dcterms:modified xsi:type="dcterms:W3CDTF">2025-05-02T02:23:58Z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0x010100B2AF3888316C004DAC04A977ABB073CE</vt:lpwstr>
  </property>
</Properties>
</file>